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89" r:id="rId3"/>
    <p:sldId id="296" r:id="rId4"/>
    <p:sldId id="295" r:id="rId5"/>
    <p:sldId id="294" r:id="rId6"/>
    <p:sldId id="292" r:id="rId7"/>
    <p:sldId id="293" r:id="rId8"/>
  </p:sldIdLst>
  <p:sldSz cx="9144000" cy="6858000" type="screen4x3"/>
  <p:notesSz cx="6864350" cy="99949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3F3F3F"/>
    <a:srgbClr val="F7483B"/>
    <a:srgbClr val="F8564A"/>
    <a:srgbClr val="FF00FF"/>
    <a:srgbClr val="FF33CC"/>
    <a:srgbClr val="AE952C"/>
    <a:srgbClr val="ED87C9"/>
    <a:srgbClr val="D7C557"/>
    <a:srgbClr val="46C6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4552" cy="499745"/>
          </a:xfrm>
          <a:prstGeom prst="rect">
            <a:avLst/>
          </a:prstGeom>
        </p:spPr>
        <p:txBody>
          <a:bodyPr vert="horz" lIns="96332" tIns="48166" rIns="96332" bIns="48166" rtlCol="0"/>
          <a:lstStyle>
            <a:lvl1pPr algn="l">
              <a:defRPr sz="1300"/>
            </a:lvl1pPr>
          </a:lstStyle>
          <a:p>
            <a:endParaRPr lang="ko-KR" altLang="en-US"/>
          </a:p>
        </p:txBody>
      </p:sp>
      <p:sp>
        <p:nvSpPr>
          <p:cNvPr id="3" name="날짜 개체 틀 2"/>
          <p:cNvSpPr>
            <a:spLocks noGrp="1"/>
          </p:cNvSpPr>
          <p:nvPr>
            <p:ph type="dt" idx="1"/>
          </p:nvPr>
        </p:nvSpPr>
        <p:spPr>
          <a:xfrm>
            <a:off x="3888210" y="0"/>
            <a:ext cx="2974552" cy="499745"/>
          </a:xfrm>
          <a:prstGeom prst="rect">
            <a:avLst/>
          </a:prstGeom>
        </p:spPr>
        <p:txBody>
          <a:bodyPr vert="horz" lIns="96332" tIns="48166" rIns="96332" bIns="48166" rtlCol="0"/>
          <a:lstStyle>
            <a:lvl1pPr algn="r">
              <a:defRPr sz="1300"/>
            </a:lvl1pPr>
          </a:lstStyle>
          <a:p>
            <a:fld id="{57C6D159-0265-44E6-85DC-45E4AA5D49A6}" type="datetimeFigureOut">
              <a:rPr lang="ko-KR" altLang="en-US" smtClean="0"/>
              <a:pPr/>
              <a:t>2015-04-09</a:t>
            </a:fld>
            <a:endParaRPr lang="ko-KR" altLang="en-US"/>
          </a:p>
        </p:txBody>
      </p:sp>
      <p:sp>
        <p:nvSpPr>
          <p:cNvPr id="4" name="슬라이드 이미지 개체 틀 3"/>
          <p:cNvSpPr>
            <a:spLocks noGrp="1" noRot="1" noChangeAspect="1"/>
          </p:cNvSpPr>
          <p:nvPr>
            <p:ph type="sldImg" idx="2"/>
          </p:nvPr>
        </p:nvSpPr>
        <p:spPr>
          <a:xfrm>
            <a:off x="933450" y="749300"/>
            <a:ext cx="4997450" cy="3748088"/>
          </a:xfrm>
          <a:prstGeom prst="rect">
            <a:avLst/>
          </a:prstGeom>
          <a:noFill/>
          <a:ln w="12700">
            <a:solidFill>
              <a:prstClr val="black"/>
            </a:solidFill>
          </a:ln>
        </p:spPr>
        <p:txBody>
          <a:bodyPr vert="horz" lIns="96332" tIns="48166" rIns="96332" bIns="48166" rtlCol="0" anchor="ctr"/>
          <a:lstStyle/>
          <a:p>
            <a:endParaRPr lang="ko-KR" altLang="en-US"/>
          </a:p>
        </p:txBody>
      </p:sp>
      <p:sp>
        <p:nvSpPr>
          <p:cNvPr id="5" name="슬라이드 노트 개체 틀 4"/>
          <p:cNvSpPr>
            <a:spLocks noGrp="1"/>
          </p:cNvSpPr>
          <p:nvPr>
            <p:ph type="body" sz="quarter" idx="3"/>
          </p:nvPr>
        </p:nvSpPr>
        <p:spPr>
          <a:xfrm>
            <a:off x="686435" y="4747578"/>
            <a:ext cx="5491480" cy="4497705"/>
          </a:xfrm>
          <a:prstGeom prst="rect">
            <a:avLst/>
          </a:prstGeom>
        </p:spPr>
        <p:txBody>
          <a:bodyPr vert="horz" lIns="96332" tIns="48166" rIns="96332" bIns="48166"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93420"/>
            <a:ext cx="2974552" cy="499745"/>
          </a:xfrm>
          <a:prstGeom prst="rect">
            <a:avLst/>
          </a:prstGeom>
        </p:spPr>
        <p:txBody>
          <a:bodyPr vert="horz" lIns="96332" tIns="48166" rIns="96332" bIns="48166"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3888210" y="9493420"/>
            <a:ext cx="2974552" cy="499745"/>
          </a:xfrm>
          <a:prstGeom prst="rect">
            <a:avLst/>
          </a:prstGeom>
        </p:spPr>
        <p:txBody>
          <a:bodyPr vert="horz" lIns="96332" tIns="48166" rIns="96332" bIns="48166" rtlCol="0" anchor="b"/>
          <a:lstStyle>
            <a:lvl1pPr algn="r">
              <a:defRPr sz="1300"/>
            </a:lvl1pPr>
          </a:lstStyle>
          <a:p>
            <a:fld id="{5C6127FF-9476-4B5A-B8DE-F14F85639D2D}" type="slidenum">
              <a:rPr lang="ko-KR" altLang="en-US" smtClean="0"/>
              <a:pPr/>
              <a:t>‹#›</a:t>
            </a:fld>
            <a:endParaRPr lang="ko-KR" altLang="en-US"/>
          </a:p>
        </p:txBody>
      </p:sp>
    </p:spTree>
    <p:extLst>
      <p:ext uri="{BB962C8B-B14F-4D97-AF65-F5344CB8AC3E}">
        <p14:creationId xmlns:p14="http://schemas.microsoft.com/office/powerpoint/2010/main" val="15100374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C6127FF-9476-4B5A-B8DE-F14F85639D2D}" type="slidenum">
              <a:rPr lang="ko-KR" altLang="en-US" smtClean="0"/>
              <a:pPr/>
              <a:t>2</a:t>
            </a:fld>
            <a:endParaRPr lang="ko-KR" altLang="en-US"/>
          </a:p>
        </p:txBody>
      </p:sp>
    </p:spTree>
    <p:extLst>
      <p:ext uri="{BB962C8B-B14F-4D97-AF65-F5344CB8AC3E}">
        <p14:creationId xmlns:p14="http://schemas.microsoft.com/office/powerpoint/2010/main" val="2268586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C6127FF-9476-4B5A-B8DE-F14F85639D2D}" type="slidenum">
              <a:rPr lang="ko-KR" altLang="en-US" smtClean="0"/>
              <a:pPr/>
              <a:t>3</a:t>
            </a:fld>
            <a:endParaRPr lang="ko-KR" altLang="en-US"/>
          </a:p>
        </p:txBody>
      </p:sp>
    </p:spTree>
    <p:extLst>
      <p:ext uri="{BB962C8B-B14F-4D97-AF65-F5344CB8AC3E}">
        <p14:creationId xmlns:p14="http://schemas.microsoft.com/office/powerpoint/2010/main" val="2268586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C6127FF-9476-4B5A-B8DE-F14F85639D2D}" type="slidenum">
              <a:rPr lang="ko-KR" altLang="en-US" smtClean="0"/>
              <a:pPr/>
              <a:t>4</a:t>
            </a:fld>
            <a:endParaRPr lang="ko-KR" altLang="en-US"/>
          </a:p>
        </p:txBody>
      </p:sp>
    </p:spTree>
    <p:extLst>
      <p:ext uri="{BB962C8B-B14F-4D97-AF65-F5344CB8AC3E}">
        <p14:creationId xmlns:p14="http://schemas.microsoft.com/office/powerpoint/2010/main" val="2268586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C6127FF-9476-4B5A-B8DE-F14F85639D2D}" type="slidenum">
              <a:rPr lang="ko-KR" altLang="en-US" smtClean="0"/>
              <a:pPr/>
              <a:t>5</a:t>
            </a:fld>
            <a:endParaRPr lang="ko-KR" altLang="en-US"/>
          </a:p>
        </p:txBody>
      </p:sp>
    </p:spTree>
    <p:extLst>
      <p:ext uri="{BB962C8B-B14F-4D97-AF65-F5344CB8AC3E}">
        <p14:creationId xmlns:p14="http://schemas.microsoft.com/office/powerpoint/2010/main" val="2268586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C6127FF-9476-4B5A-B8DE-F14F85639D2D}" type="slidenum">
              <a:rPr lang="ko-KR" altLang="en-US" smtClean="0"/>
              <a:pPr/>
              <a:t>6</a:t>
            </a:fld>
            <a:endParaRPr lang="ko-KR" altLang="en-US"/>
          </a:p>
        </p:txBody>
      </p:sp>
    </p:spTree>
    <p:extLst>
      <p:ext uri="{BB962C8B-B14F-4D97-AF65-F5344CB8AC3E}">
        <p14:creationId xmlns:p14="http://schemas.microsoft.com/office/powerpoint/2010/main" val="2268586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C6127FF-9476-4B5A-B8DE-F14F85639D2D}" type="slidenum">
              <a:rPr lang="ko-KR" altLang="en-US" smtClean="0"/>
              <a:pPr/>
              <a:t>7</a:t>
            </a:fld>
            <a:endParaRPr lang="ko-KR" altLang="en-US"/>
          </a:p>
        </p:txBody>
      </p:sp>
    </p:spTree>
    <p:extLst>
      <p:ext uri="{BB962C8B-B14F-4D97-AF65-F5344CB8AC3E}">
        <p14:creationId xmlns:p14="http://schemas.microsoft.com/office/powerpoint/2010/main" val="2268586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5D99242B-B320-450A-896D-9AE1892E49AB}" type="datetime1">
              <a:rPr lang="ko-KR" altLang="en-US" smtClean="0"/>
              <a:pPr/>
              <a:t>2015-04-09</a:t>
            </a:fld>
            <a:endParaRPr lang="ko-KR" altLang="en-US"/>
          </a:p>
        </p:txBody>
      </p:sp>
      <p:sp>
        <p:nvSpPr>
          <p:cNvPr id="5" name="바닥글 개체 틀 4"/>
          <p:cNvSpPr>
            <a:spLocks noGrp="1"/>
          </p:cNvSpPr>
          <p:nvPr>
            <p:ph type="ftr" sz="quarter" idx="11"/>
          </p:nvPr>
        </p:nvSpPr>
        <p:spPr/>
        <p:txBody>
          <a:bodyPr/>
          <a:lstStyle/>
          <a:p>
            <a:r>
              <a:rPr lang="en-US" altLang="ko-KR" smtClean="0"/>
              <a:t>www.amicell.co.kr</a:t>
            </a:r>
            <a:endParaRPr lang="ko-KR" altLang="en-US"/>
          </a:p>
        </p:txBody>
      </p:sp>
      <p:sp>
        <p:nvSpPr>
          <p:cNvPr id="6" name="슬라이드 번호 개체 틀 5"/>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3382038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107328FC-90C1-4B61-B96B-6AEA843F3501}" type="datetime1">
              <a:rPr lang="ko-KR" altLang="en-US" smtClean="0"/>
              <a:pPr/>
              <a:t>2015-04-09</a:t>
            </a:fld>
            <a:endParaRPr lang="ko-KR" altLang="en-US"/>
          </a:p>
        </p:txBody>
      </p:sp>
      <p:sp>
        <p:nvSpPr>
          <p:cNvPr id="5" name="바닥글 개체 틀 4"/>
          <p:cNvSpPr>
            <a:spLocks noGrp="1"/>
          </p:cNvSpPr>
          <p:nvPr>
            <p:ph type="ftr" sz="quarter" idx="11"/>
          </p:nvPr>
        </p:nvSpPr>
        <p:spPr/>
        <p:txBody>
          <a:bodyPr/>
          <a:lstStyle/>
          <a:p>
            <a:r>
              <a:rPr lang="en-US" altLang="ko-KR" smtClean="0"/>
              <a:t>www.amicell.co.kr</a:t>
            </a:r>
            <a:endParaRPr lang="ko-KR" altLang="en-US"/>
          </a:p>
        </p:txBody>
      </p:sp>
      <p:sp>
        <p:nvSpPr>
          <p:cNvPr id="6" name="슬라이드 번호 개체 틀 5"/>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985480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728680A2-B12F-42BD-BEA6-6417DFC450EB}" type="datetime1">
              <a:rPr lang="ko-KR" altLang="en-US" smtClean="0"/>
              <a:pPr/>
              <a:t>2015-04-09</a:t>
            </a:fld>
            <a:endParaRPr lang="ko-KR" altLang="en-US"/>
          </a:p>
        </p:txBody>
      </p:sp>
      <p:sp>
        <p:nvSpPr>
          <p:cNvPr id="5" name="바닥글 개체 틀 4"/>
          <p:cNvSpPr>
            <a:spLocks noGrp="1"/>
          </p:cNvSpPr>
          <p:nvPr>
            <p:ph type="ftr" sz="quarter" idx="11"/>
          </p:nvPr>
        </p:nvSpPr>
        <p:spPr/>
        <p:txBody>
          <a:bodyPr/>
          <a:lstStyle/>
          <a:p>
            <a:r>
              <a:rPr lang="en-US" altLang="ko-KR" smtClean="0"/>
              <a:t>www.amicell.co.kr</a:t>
            </a:r>
            <a:endParaRPr lang="ko-KR" altLang="en-US"/>
          </a:p>
        </p:txBody>
      </p:sp>
      <p:sp>
        <p:nvSpPr>
          <p:cNvPr id="6" name="슬라이드 번호 개체 틀 5"/>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2278095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5244BD1D-06BF-441C-95B1-EF35D4411387}" type="datetime1">
              <a:rPr lang="ko-KR" altLang="en-US" smtClean="0"/>
              <a:pPr/>
              <a:t>2015-04-09</a:t>
            </a:fld>
            <a:endParaRPr lang="ko-KR" altLang="en-US"/>
          </a:p>
        </p:txBody>
      </p:sp>
      <p:sp>
        <p:nvSpPr>
          <p:cNvPr id="6" name="바닥글 개체 틀 5"/>
          <p:cNvSpPr>
            <a:spLocks noGrp="1"/>
          </p:cNvSpPr>
          <p:nvPr>
            <p:ph type="ftr" sz="quarter" idx="11"/>
          </p:nvPr>
        </p:nvSpPr>
        <p:spPr/>
        <p:txBody>
          <a:bodyPr/>
          <a:lstStyle/>
          <a:p>
            <a:r>
              <a:rPr lang="en-US" altLang="ko-KR" smtClean="0"/>
              <a:t>www.amicell.co.kr</a:t>
            </a:r>
            <a:endParaRPr lang="ko-KR" altLang="en-US"/>
          </a:p>
        </p:txBody>
      </p:sp>
      <p:sp>
        <p:nvSpPr>
          <p:cNvPr id="7" name="슬라이드 번호 개체 틀 6"/>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3035416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9D518893-EBB3-41BC-A709-8933429D4DE8}" type="datetime1">
              <a:rPr lang="ko-KR" altLang="en-US" smtClean="0"/>
              <a:pPr/>
              <a:t>2015-04-09</a:t>
            </a:fld>
            <a:endParaRPr lang="ko-KR" altLang="en-US"/>
          </a:p>
        </p:txBody>
      </p:sp>
      <p:sp>
        <p:nvSpPr>
          <p:cNvPr id="8" name="바닥글 개체 틀 7"/>
          <p:cNvSpPr>
            <a:spLocks noGrp="1"/>
          </p:cNvSpPr>
          <p:nvPr>
            <p:ph type="ftr" sz="quarter" idx="11"/>
          </p:nvPr>
        </p:nvSpPr>
        <p:spPr/>
        <p:txBody>
          <a:bodyPr/>
          <a:lstStyle/>
          <a:p>
            <a:r>
              <a:rPr lang="en-US" altLang="ko-KR" smtClean="0"/>
              <a:t>www.amicell.co.kr</a:t>
            </a:r>
            <a:endParaRPr lang="ko-KR" altLang="en-US"/>
          </a:p>
        </p:txBody>
      </p:sp>
      <p:sp>
        <p:nvSpPr>
          <p:cNvPr id="9" name="슬라이드 번호 개체 틀 8"/>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4219116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D4D53BD3-D084-46FE-B049-74D5F45EA2C6}" type="datetime1">
              <a:rPr lang="ko-KR" altLang="en-US" smtClean="0"/>
              <a:pPr/>
              <a:t>2015-04-09</a:t>
            </a:fld>
            <a:endParaRPr lang="ko-KR" altLang="en-US"/>
          </a:p>
        </p:txBody>
      </p:sp>
      <p:sp>
        <p:nvSpPr>
          <p:cNvPr id="4" name="바닥글 개체 틀 3"/>
          <p:cNvSpPr>
            <a:spLocks noGrp="1"/>
          </p:cNvSpPr>
          <p:nvPr>
            <p:ph type="ftr" sz="quarter" idx="11"/>
          </p:nvPr>
        </p:nvSpPr>
        <p:spPr/>
        <p:txBody>
          <a:bodyPr/>
          <a:lstStyle/>
          <a:p>
            <a:r>
              <a:rPr lang="en-US" altLang="ko-KR" smtClean="0"/>
              <a:t>www.amicell.co.kr</a:t>
            </a:r>
            <a:endParaRPr lang="ko-KR" altLang="en-US"/>
          </a:p>
        </p:txBody>
      </p:sp>
      <p:sp>
        <p:nvSpPr>
          <p:cNvPr id="5" name="슬라이드 번호 개체 틀 4"/>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3297382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3B30E8B-A365-4CE6-A47C-851EA5506816}" type="datetime1">
              <a:rPr lang="ko-KR" altLang="en-US" smtClean="0"/>
              <a:pPr/>
              <a:t>2015-04-09</a:t>
            </a:fld>
            <a:endParaRPr lang="ko-KR" altLang="en-US"/>
          </a:p>
        </p:txBody>
      </p:sp>
      <p:sp>
        <p:nvSpPr>
          <p:cNvPr id="3" name="바닥글 개체 틀 2"/>
          <p:cNvSpPr>
            <a:spLocks noGrp="1"/>
          </p:cNvSpPr>
          <p:nvPr>
            <p:ph type="ftr" sz="quarter" idx="11"/>
          </p:nvPr>
        </p:nvSpPr>
        <p:spPr/>
        <p:txBody>
          <a:bodyPr/>
          <a:lstStyle/>
          <a:p>
            <a:r>
              <a:rPr lang="en-US" altLang="ko-KR" smtClean="0"/>
              <a:t>www.amicell.co.kr</a:t>
            </a:r>
            <a:endParaRPr lang="ko-KR" altLang="en-US"/>
          </a:p>
        </p:txBody>
      </p:sp>
      <p:sp>
        <p:nvSpPr>
          <p:cNvPr id="4" name="슬라이드 번호 개체 틀 3"/>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2600545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0D66B8FB-249C-42B0-84AB-E210F2862361}" type="datetime1">
              <a:rPr lang="ko-KR" altLang="en-US" smtClean="0"/>
              <a:pPr/>
              <a:t>2015-04-09</a:t>
            </a:fld>
            <a:endParaRPr lang="ko-KR" altLang="en-US"/>
          </a:p>
        </p:txBody>
      </p:sp>
      <p:sp>
        <p:nvSpPr>
          <p:cNvPr id="6" name="바닥글 개체 틀 5"/>
          <p:cNvSpPr>
            <a:spLocks noGrp="1"/>
          </p:cNvSpPr>
          <p:nvPr>
            <p:ph type="ftr" sz="quarter" idx="11"/>
          </p:nvPr>
        </p:nvSpPr>
        <p:spPr/>
        <p:txBody>
          <a:bodyPr/>
          <a:lstStyle/>
          <a:p>
            <a:r>
              <a:rPr lang="en-US" altLang="ko-KR" smtClean="0"/>
              <a:t>www.amicell.co.kr</a:t>
            </a:r>
            <a:endParaRPr lang="ko-KR" altLang="en-US"/>
          </a:p>
        </p:txBody>
      </p:sp>
      <p:sp>
        <p:nvSpPr>
          <p:cNvPr id="7" name="슬라이드 번호 개체 틀 6"/>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4164703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3DC0B31-A895-4EF4-A4B3-2048C2D33869}" type="datetime1">
              <a:rPr lang="ko-KR" altLang="en-US" smtClean="0"/>
              <a:pPr/>
              <a:t>2015-04-09</a:t>
            </a:fld>
            <a:endParaRPr lang="ko-KR" altLang="en-US"/>
          </a:p>
        </p:txBody>
      </p:sp>
      <p:sp>
        <p:nvSpPr>
          <p:cNvPr id="6" name="바닥글 개체 틀 5"/>
          <p:cNvSpPr>
            <a:spLocks noGrp="1"/>
          </p:cNvSpPr>
          <p:nvPr>
            <p:ph type="ftr" sz="quarter" idx="11"/>
          </p:nvPr>
        </p:nvSpPr>
        <p:spPr/>
        <p:txBody>
          <a:bodyPr/>
          <a:lstStyle/>
          <a:p>
            <a:r>
              <a:rPr lang="en-US" altLang="ko-KR" smtClean="0"/>
              <a:t>www.amicell.co.kr</a:t>
            </a:r>
            <a:endParaRPr lang="ko-KR" altLang="en-US"/>
          </a:p>
        </p:txBody>
      </p:sp>
      <p:sp>
        <p:nvSpPr>
          <p:cNvPr id="7" name="슬라이드 번호 개체 틀 6"/>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4183871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37A3147-361B-41FE-9F8E-44567FDE5AEB}" type="datetime1">
              <a:rPr lang="ko-KR" altLang="en-US" smtClean="0"/>
              <a:pPr/>
              <a:t>2015-04-09</a:t>
            </a:fld>
            <a:endParaRPr lang="ko-KR" altLang="en-US"/>
          </a:p>
        </p:txBody>
      </p:sp>
      <p:sp>
        <p:nvSpPr>
          <p:cNvPr id="5" name="바닥글 개체 틀 4"/>
          <p:cNvSpPr>
            <a:spLocks noGrp="1"/>
          </p:cNvSpPr>
          <p:nvPr>
            <p:ph type="ftr" sz="quarter" idx="11"/>
          </p:nvPr>
        </p:nvSpPr>
        <p:spPr/>
        <p:txBody>
          <a:bodyPr/>
          <a:lstStyle/>
          <a:p>
            <a:r>
              <a:rPr lang="en-US" altLang="ko-KR" smtClean="0"/>
              <a:t>www.amicell.co.kr</a:t>
            </a:r>
            <a:endParaRPr lang="ko-KR" altLang="en-US"/>
          </a:p>
        </p:txBody>
      </p:sp>
      <p:sp>
        <p:nvSpPr>
          <p:cNvPr id="6" name="슬라이드 번호 개체 틀 5"/>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1303421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C91AA1DB-B5CA-4078-86C6-0DE15BD9F632}" type="datetime1">
              <a:rPr lang="ko-KR" altLang="en-US" smtClean="0"/>
              <a:pPr/>
              <a:t>2015-04-09</a:t>
            </a:fld>
            <a:endParaRPr lang="ko-KR" altLang="en-US"/>
          </a:p>
        </p:txBody>
      </p:sp>
      <p:sp>
        <p:nvSpPr>
          <p:cNvPr id="5" name="바닥글 개체 틀 4"/>
          <p:cNvSpPr>
            <a:spLocks noGrp="1"/>
          </p:cNvSpPr>
          <p:nvPr>
            <p:ph type="ftr" sz="quarter" idx="11"/>
          </p:nvPr>
        </p:nvSpPr>
        <p:spPr/>
        <p:txBody>
          <a:bodyPr/>
          <a:lstStyle/>
          <a:p>
            <a:r>
              <a:rPr lang="en-US" altLang="ko-KR" smtClean="0"/>
              <a:t>www.amicell.co.kr</a:t>
            </a:r>
            <a:endParaRPr lang="ko-KR" altLang="en-US"/>
          </a:p>
        </p:txBody>
      </p:sp>
      <p:sp>
        <p:nvSpPr>
          <p:cNvPr id="6" name="슬라이드 번호 개체 틀 5"/>
          <p:cNvSpPr>
            <a:spLocks noGrp="1"/>
          </p:cNvSpPr>
          <p:nvPr>
            <p:ph type="sldNum" sz="quarter" idx="12"/>
          </p:nvPr>
        </p:nvSpPr>
        <p:spPr/>
        <p:txBody>
          <a:body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1332800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42A090-8432-40EB-BC8F-489E7354F110}" type="datetime1">
              <a:rPr lang="ko-KR" altLang="en-US" smtClean="0"/>
              <a:pPr/>
              <a:t>2015-04-09</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smtClean="0"/>
              <a:t>www.amicell.co.kr</a:t>
            </a:r>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8AF79-58E6-4D0B-A6C1-DCFF149A581C}" type="slidenum">
              <a:rPr lang="ko-KR" altLang="en-US" smtClean="0"/>
              <a:pPr/>
              <a:t>‹#›</a:t>
            </a:fld>
            <a:endParaRPr lang="ko-KR" altLang="en-US"/>
          </a:p>
        </p:txBody>
      </p:sp>
    </p:spTree>
    <p:extLst>
      <p:ext uri="{BB962C8B-B14F-4D97-AF65-F5344CB8AC3E}">
        <p14:creationId xmlns:p14="http://schemas.microsoft.com/office/powerpoint/2010/main" val="4195536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image" Target="../media/image4.pn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3257875"/>
            <a:ext cx="9144000" cy="3136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smtClean="0">
                <a:effectLst>
                  <a:outerShdw blurRad="38100" dist="38100" dir="2700000" algn="tl">
                    <a:srgbClr val="000000">
                      <a:alpha val="43137"/>
                    </a:srgbClr>
                  </a:outerShdw>
                </a:effectLst>
              </a:rPr>
              <a:t>                                                    Specialize in Multifunctional Cosmetics   </a:t>
            </a:r>
            <a:endParaRPr lang="ko-KR" altLang="en-US" b="1" dirty="0">
              <a:effectLst>
                <a:outerShdw blurRad="38100" dist="38100" dir="2700000" algn="tl">
                  <a:srgbClr val="000000">
                    <a:alpha val="43137"/>
                  </a:srgbClr>
                </a:outerShdw>
              </a:effectLst>
            </a:endParaRP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87624" y="764704"/>
            <a:ext cx="6636083" cy="1128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p:cNvPicPr>
            <a:picLocks noChangeAspect="1" noChangeArrowheads="1"/>
          </p:cNvPicPr>
          <p:nvPr/>
        </p:nvPicPr>
        <p:blipFill>
          <a:blip r:embed="rId4"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5148064" y="5262886"/>
            <a:ext cx="1080120" cy="314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95936" y="5760450"/>
            <a:ext cx="936104" cy="912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직사각형 9"/>
          <p:cNvSpPr/>
          <p:nvPr/>
        </p:nvSpPr>
        <p:spPr>
          <a:xfrm>
            <a:off x="1619672" y="2060848"/>
            <a:ext cx="5742384" cy="954107"/>
          </a:xfrm>
          <a:prstGeom prst="rect">
            <a:avLst/>
          </a:prstGeom>
        </p:spPr>
        <p:txBody>
          <a:bodyPr wrap="square">
            <a:spAutoFit/>
          </a:bodyPr>
          <a:lstStyle/>
          <a:p>
            <a:r>
              <a:rPr lang="en-US" altLang="ko-KR" sz="2800" b="1" dirty="0" smtClean="0">
                <a:ln w="17780" cmpd="sng">
                  <a:solidFill>
                    <a:srgbClr val="FFFFFF"/>
                  </a:solidFill>
                  <a:prstDash val="solid"/>
                  <a:miter lim="800000"/>
                </a:ln>
                <a:solidFill>
                  <a:srgbClr val="3F3F3F"/>
                </a:solidFill>
                <a:effectLst>
                  <a:outerShdw blurRad="50800" algn="tl" rotWithShape="0">
                    <a:srgbClr val="000000"/>
                  </a:outerShdw>
                </a:effectLst>
              </a:rPr>
              <a:t>       Product </a:t>
            </a:r>
            <a:r>
              <a:rPr lang="en-US" altLang="ko-KR" sz="2800" b="1" dirty="0">
                <a:ln w="17780" cmpd="sng">
                  <a:solidFill>
                    <a:srgbClr val="FFFFFF"/>
                  </a:solidFill>
                  <a:prstDash val="solid"/>
                  <a:miter lim="800000"/>
                </a:ln>
                <a:solidFill>
                  <a:srgbClr val="3F3F3F"/>
                </a:solidFill>
                <a:effectLst>
                  <a:outerShdw blurRad="50800" algn="tl" rotWithShape="0">
                    <a:srgbClr val="000000"/>
                  </a:outerShdw>
                </a:effectLst>
              </a:rPr>
              <a:t>Documentation</a:t>
            </a:r>
          </a:p>
          <a:p>
            <a:r>
              <a:rPr lang="en-US" altLang="ko-KR" sz="2800" b="1" dirty="0">
                <a:ln w="17780" cmpd="sng">
                  <a:solidFill>
                    <a:srgbClr val="FFFFFF"/>
                  </a:solidFill>
                  <a:prstDash val="solid"/>
                  <a:miter lim="800000"/>
                </a:ln>
                <a:solidFill>
                  <a:srgbClr val="F7483B"/>
                </a:solidFill>
                <a:effectLst>
                  <a:outerShdw blurRad="50800" algn="tl" rotWithShape="0">
                    <a:srgbClr val="000000"/>
                  </a:outerShdw>
                </a:effectLst>
              </a:rPr>
              <a:t>   </a:t>
            </a:r>
            <a:r>
              <a:rPr lang="en-US" altLang="ko-KR" sz="2800" b="1" dirty="0" smtClean="0">
                <a:ln w="17780" cmpd="sng">
                  <a:solidFill>
                    <a:srgbClr val="FFFFFF"/>
                  </a:solidFill>
                  <a:prstDash val="solid"/>
                  <a:miter lim="800000"/>
                </a:ln>
                <a:solidFill>
                  <a:srgbClr val="F7483B"/>
                </a:solidFill>
                <a:effectLst>
                  <a:outerShdw blurRad="50800" algn="tl" rotWithShape="0">
                    <a:srgbClr val="000000"/>
                  </a:outerShdw>
                </a:effectLst>
              </a:rPr>
              <a:t> &lt;</a:t>
            </a:r>
            <a:r>
              <a:rPr lang="en-US" altLang="ko-KR" sz="2800" b="1" dirty="0">
                <a:ln w="17780" cmpd="sng">
                  <a:solidFill>
                    <a:srgbClr val="FFFFFF"/>
                  </a:solidFill>
                  <a:prstDash val="solid"/>
                  <a:miter lim="800000"/>
                </a:ln>
                <a:solidFill>
                  <a:srgbClr val="F7483B"/>
                </a:solidFill>
                <a:effectLst>
                  <a:outerShdw blurRad="50800" algn="tl" rotWithShape="0">
                    <a:srgbClr val="000000"/>
                  </a:outerShdw>
                </a:effectLst>
              </a:rPr>
              <a:t>Super </a:t>
            </a:r>
            <a:r>
              <a:rPr lang="en-US" altLang="ko-KR" sz="2800" b="1" dirty="0" smtClean="0">
                <a:ln w="17780" cmpd="sng">
                  <a:solidFill>
                    <a:srgbClr val="FFFFFF"/>
                  </a:solidFill>
                  <a:prstDash val="solid"/>
                  <a:miter lim="800000"/>
                </a:ln>
                <a:solidFill>
                  <a:srgbClr val="F7483B"/>
                </a:solidFill>
                <a:effectLst>
                  <a:outerShdw blurRad="50800" algn="tl" rotWithShape="0">
                    <a:srgbClr val="000000"/>
                  </a:outerShdw>
                </a:effectLst>
              </a:rPr>
              <a:t>Perfect Sun Cream&gt;</a:t>
            </a:r>
            <a:endParaRPr lang="ko-KR" altLang="en-US" sz="2800" b="1" dirty="0">
              <a:ln w="17780" cmpd="sng">
                <a:solidFill>
                  <a:srgbClr val="FFFFFF"/>
                </a:solidFill>
                <a:prstDash val="solid"/>
                <a:miter lim="800000"/>
              </a:ln>
              <a:solidFill>
                <a:srgbClr val="F7483B"/>
              </a:solidFill>
              <a:effectLst>
                <a:outerShdw blurRad="50800" algn="tl" rotWithShape="0">
                  <a:srgbClr val="000000"/>
                </a:outerShdw>
              </a:effectLst>
            </a:endParaRPr>
          </a:p>
        </p:txBody>
      </p:sp>
      <p:sp>
        <p:nvSpPr>
          <p:cNvPr id="12" name="직사각형 11"/>
          <p:cNvSpPr/>
          <p:nvPr/>
        </p:nvSpPr>
        <p:spPr>
          <a:xfrm>
            <a:off x="4572000" y="5631927"/>
            <a:ext cx="4572000" cy="1169551"/>
          </a:xfrm>
          <a:prstGeom prst="rect">
            <a:avLst/>
          </a:prstGeom>
        </p:spPr>
        <p:txBody>
          <a:bodyPr>
            <a:spAutoFit/>
          </a:bodyPr>
          <a:lstStyle/>
          <a:p>
            <a:pPr lvl="1"/>
            <a:r>
              <a:rPr lang="en-US" altLang="ko-KR" sz="1400" spc="100" dirty="0"/>
              <a:t>480, </a:t>
            </a:r>
            <a:r>
              <a:rPr lang="en-US" altLang="ko-KR" sz="1400" spc="100" dirty="0" err="1"/>
              <a:t>Gyejok-ro</a:t>
            </a:r>
            <a:r>
              <a:rPr lang="en-US" altLang="ko-KR" sz="1400" spc="100" dirty="0"/>
              <a:t>, Dong-</a:t>
            </a:r>
            <a:r>
              <a:rPr lang="en-US" altLang="ko-KR" sz="1400" spc="100" dirty="0" err="1"/>
              <a:t>gu</a:t>
            </a:r>
            <a:r>
              <a:rPr lang="en-US" altLang="ko-KR" sz="1400" spc="100" dirty="0"/>
              <a:t>, </a:t>
            </a:r>
            <a:r>
              <a:rPr lang="en-US" altLang="ko-KR" sz="1400" spc="100" dirty="0" err="1"/>
              <a:t>Daejeon</a:t>
            </a:r>
            <a:r>
              <a:rPr lang="en-US" altLang="ko-KR" sz="1400" spc="100" dirty="0"/>
              <a:t>, Korea</a:t>
            </a:r>
          </a:p>
          <a:p>
            <a:pPr lvl="1"/>
            <a:r>
              <a:rPr lang="en-US" altLang="ko-KR" sz="1400" spc="100" dirty="0"/>
              <a:t>Tel : +82 42 632 6992 </a:t>
            </a:r>
            <a:endParaRPr lang="en-US" altLang="ko-KR" sz="1400" spc="100" dirty="0" smtClean="0"/>
          </a:p>
          <a:p>
            <a:pPr lvl="1"/>
            <a:r>
              <a:rPr lang="en-US" altLang="ko-KR" sz="1400" spc="100" dirty="0" smtClean="0"/>
              <a:t>Fax </a:t>
            </a:r>
            <a:r>
              <a:rPr lang="en-US" altLang="ko-KR" sz="1400" spc="100" dirty="0"/>
              <a:t>: +82 42 632 6994</a:t>
            </a:r>
          </a:p>
          <a:p>
            <a:pPr lvl="1"/>
            <a:r>
              <a:rPr lang="en-US" altLang="ko-KR" sz="1400" spc="100" dirty="0" smtClean="0"/>
              <a:t>E-mail : amicell@amicell.co.kr</a:t>
            </a:r>
          </a:p>
          <a:p>
            <a:pPr lvl="1"/>
            <a:r>
              <a:rPr lang="en-US" altLang="ko-KR" sz="1400" spc="100" dirty="0" smtClean="0"/>
              <a:t>www. Amicell .co . </a:t>
            </a:r>
            <a:r>
              <a:rPr lang="en-US" altLang="ko-KR" sz="1400" spc="100" dirty="0" err="1" smtClean="0"/>
              <a:t>kr</a:t>
            </a:r>
            <a:endParaRPr lang="en-US" altLang="ko-KR" sz="1400" spc="100" dirty="0"/>
          </a:p>
        </p:txBody>
      </p:sp>
    </p:spTree>
    <p:extLst>
      <p:ext uri="{BB962C8B-B14F-4D97-AF65-F5344CB8AC3E}">
        <p14:creationId xmlns:p14="http://schemas.microsoft.com/office/powerpoint/2010/main" val="1117143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115748"/>
            <a:ext cx="2160240" cy="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바닥글 개체 틀 1"/>
          <p:cNvSpPr>
            <a:spLocks noGrp="1"/>
          </p:cNvSpPr>
          <p:nvPr>
            <p:ph type="ftr" sz="quarter" idx="11"/>
          </p:nvPr>
        </p:nvSpPr>
        <p:spPr>
          <a:xfrm>
            <a:off x="3104765" y="6271861"/>
            <a:ext cx="2895600" cy="365125"/>
          </a:xfrm>
        </p:spPr>
        <p:txBody>
          <a:bodyPr/>
          <a:lstStyle/>
          <a:p>
            <a:r>
              <a:rPr lang="en-US" altLang="ko-KR" dirty="0" smtClean="0"/>
              <a:t>www.amicell.co.kr</a:t>
            </a:r>
            <a:endParaRPr lang="ko-KR" altLang="en-US" dirty="0"/>
          </a:p>
        </p:txBody>
      </p:sp>
      <p:pic>
        <p:nvPicPr>
          <p:cNvPr id="2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0619" y="59016"/>
            <a:ext cx="479695" cy="467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직사각형 55"/>
          <p:cNvSpPr/>
          <p:nvPr/>
        </p:nvSpPr>
        <p:spPr>
          <a:xfrm>
            <a:off x="0" y="6605978"/>
            <a:ext cx="9143999" cy="2520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57" name="모서리가 둥근 직사각형 56"/>
          <p:cNvSpPr/>
          <p:nvPr/>
        </p:nvSpPr>
        <p:spPr>
          <a:xfrm>
            <a:off x="7692142" y="6370879"/>
            <a:ext cx="890163" cy="26749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latin typeface="Adobe Ming Std L" pitchFamily="18" charset="-128"/>
                <a:ea typeface="Adobe Ming Std L" pitchFamily="18" charset="-128"/>
              </a:rPr>
              <a:t>Amicell</a:t>
            </a:r>
            <a:endParaRPr lang="ko-KR" altLang="en-US" sz="1400" b="1" dirty="0">
              <a:latin typeface="Adobe Ming Std L" pitchFamily="18" charset="-128"/>
            </a:endParaRPr>
          </a:p>
        </p:txBody>
      </p:sp>
      <p:pic>
        <p:nvPicPr>
          <p:cNvPr id="5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9602" y="6370879"/>
            <a:ext cx="76014" cy="10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직사각형 20"/>
          <p:cNvSpPr/>
          <p:nvPr/>
        </p:nvSpPr>
        <p:spPr>
          <a:xfrm>
            <a:off x="-23973" y="556199"/>
            <a:ext cx="9167973"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pic>
        <p:nvPicPr>
          <p:cNvPr id="11" name="Picture 2" descr="N:\아미셀\★ 자료\아미셀 선크림 합성작업.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27" t="18887" r="8834" b="5331"/>
          <a:stretch/>
        </p:blipFill>
        <p:spPr bwMode="auto">
          <a:xfrm>
            <a:off x="683568" y="1994017"/>
            <a:ext cx="2736304" cy="3420840"/>
          </a:xfrm>
          <a:prstGeom prst="rect">
            <a:avLst/>
          </a:prstGeom>
          <a:noFill/>
          <a:extLst>
            <a:ext uri="{909E8E84-426E-40DD-AFC4-6F175D3DCCD1}">
              <a14:hiddenFill xmlns:a14="http://schemas.microsoft.com/office/drawing/2010/main">
                <a:solidFill>
                  <a:srgbClr val="FFFFFF"/>
                </a:solidFill>
              </a14:hiddenFill>
            </a:ext>
          </a:extLst>
        </p:spPr>
      </p:pic>
      <p:sp>
        <p:nvSpPr>
          <p:cNvPr id="3" name="직사각형 2"/>
          <p:cNvSpPr/>
          <p:nvPr/>
        </p:nvSpPr>
        <p:spPr>
          <a:xfrm>
            <a:off x="1163600" y="692696"/>
            <a:ext cx="7342183" cy="523220"/>
          </a:xfrm>
          <a:prstGeom prst="rect">
            <a:avLst/>
          </a:prstGeom>
        </p:spPr>
        <p:txBody>
          <a:bodyPr wrap="square">
            <a:spAutoFit/>
          </a:bodyPr>
          <a:lstStyle/>
          <a:p>
            <a:r>
              <a:rPr lang="en-US" altLang="ko-KR" sz="2800"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Amicell </a:t>
            </a:r>
            <a:r>
              <a:rPr lang="en-US" altLang="ko-KR" sz="2800" b="1" cap="all" dirty="0" smtClean="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Super Perfect sun cream</a:t>
            </a:r>
            <a:endParaRPr lang="ko-KR" altLang="en-US" sz="2800"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endParaRPr>
          </a:p>
        </p:txBody>
      </p:sp>
      <p:sp>
        <p:nvSpPr>
          <p:cNvPr id="4" name="직사각형 3"/>
          <p:cNvSpPr/>
          <p:nvPr/>
        </p:nvSpPr>
        <p:spPr>
          <a:xfrm>
            <a:off x="1907704" y="1268760"/>
            <a:ext cx="5948568" cy="369332"/>
          </a:xfrm>
          <a:prstGeom prst="rect">
            <a:avLst/>
          </a:prstGeom>
        </p:spPr>
        <p:txBody>
          <a:bodyPr wrap="square">
            <a:spAutoFit/>
          </a:bodyPr>
          <a:lstStyle/>
          <a:p>
            <a:r>
              <a:rPr lang="en-US" altLang="ko-K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UVA,UVB </a:t>
            </a:r>
            <a:r>
              <a:rPr lang="ko-KR" altLang="en-US"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同时阻断</a:t>
            </a:r>
            <a:r>
              <a:rPr lang="ko-KR" alt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altLang="ko-K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SPF50 +/PA+++</a:t>
            </a:r>
            <a:endParaRPr lang="ko-KR" alt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4" name="직사각형 13"/>
          <p:cNvSpPr/>
          <p:nvPr/>
        </p:nvSpPr>
        <p:spPr>
          <a:xfrm>
            <a:off x="179513" y="1860699"/>
            <a:ext cx="3680106" cy="380055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TextBox 4"/>
          <p:cNvSpPr txBox="1"/>
          <p:nvPr/>
        </p:nvSpPr>
        <p:spPr>
          <a:xfrm>
            <a:off x="1761164" y="5248845"/>
            <a:ext cx="587020" cy="307777"/>
          </a:xfrm>
          <a:prstGeom prst="rect">
            <a:avLst/>
          </a:prstGeom>
          <a:noFill/>
        </p:spPr>
        <p:txBody>
          <a:bodyPr wrap="none" rtlCol="0">
            <a:spAutoFit/>
          </a:bodyPr>
          <a:lstStyle/>
          <a:p>
            <a:r>
              <a:rPr lang="en-US" altLang="ko-KR" sz="1400" dirty="0" smtClean="0"/>
              <a:t>50ml</a:t>
            </a:r>
            <a:endParaRPr lang="ko-KR" altLang="en-US" sz="1400" dirty="0"/>
          </a:p>
        </p:txBody>
      </p:sp>
      <p:sp>
        <p:nvSpPr>
          <p:cNvPr id="6" name="직사각형 5"/>
          <p:cNvSpPr/>
          <p:nvPr/>
        </p:nvSpPr>
        <p:spPr>
          <a:xfrm>
            <a:off x="4283968" y="1628800"/>
            <a:ext cx="3756403" cy="1384995"/>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endParaRPr lang="ko-KR" altLang="en-US" sz="28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zh-CN" altLang="en-US" sz="28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舒缓轻盈，</a:t>
            </a:r>
            <a:endParaRPr lang="en-US" altLang="zh-CN" sz="28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zh-CN" altLang="en-US" sz="28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强力的紫外线阻断</a:t>
            </a:r>
            <a:endParaRPr lang="ko-KR" altLang="en-US" sz="28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7" name="TextBox 6"/>
          <p:cNvSpPr txBox="1"/>
          <p:nvPr/>
        </p:nvSpPr>
        <p:spPr>
          <a:xfrm>
            <a:off x="3964376" y="3212976"/>
            <a:ext cx="4586512" cy="2585323"/>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285750" indent="-285750">
              <a:buFont typeface="Arial" pitchFamily="34" charset="0"/>
              <a:buChar char="•"/>
            </a:pPr>
            <a:r>
              <a:rPr lang="en-US" altLang="ko-KR" b="1" spc="50" dirty="0" smtClean="0">
                <a:ln w="11430"/>
                <a:effectLst>
                  <a:outerShdw blurRad="76200" dist="50800" dir="5400000" algn="tl" rotWithShape="0">
                    <a:srgbClr val="000000">
                      <a:alpha val="65000"/>
                    </a:srgbClr>
                  </a:outerShdw>
                </a:effectLst>
              </a:rPr>
              <a:t>SPF50+/PA+++ </a:t>
            </a:r>
          </a:p>
          <a:p>
            <a:r>
              <a:rPr lang="en-US" altLang="ko-KR" b="1" spc="50" dirty="0" smtClean="0">
                <a:ln w="11430"/>
                <a:effectLst>
                  <a:outerShdw blurRad="76200" dist="50800" dir="5400000" algn="tl" rotWithShape="0">
                    <a:srgbClr val="000000">
                      <a:alpha val="65000"/>
                    </a:srgbClr>
                  </a:outerShdw>
                </a:effectLst>
              </a:rPr>
              <a:t>    50x15</a:t>
            </a:r>
            <a:r>
              <a:rPr lang="zh-CN" altLang="en-US" b="1" spc="50" dirty="0" smtClean="0">
                <a:ln w="11430"/>
                <a:effectLst>
                  <a:outerShdw blurRad="76200" dist="50800" dir="5400000" algn="tl" rotWithShape="0">
                    <a:srgbClr val="000000">
                      <a:alpha val="65000"/>
                    </a:srgbClr>
                  </a:outerShdw>
                </a:effectLst>
              </a:rPr>
              <a:t>分＝</a:t>
            </a:r>
            <a:r>
              <a:rPr lang="en-US" altLang="zh-CN" b="1" spc="50" dirty="0" smtClean="0">
                <a:ln w="11430"/>
                <a:effectLst>
                  <a:outerShdw blurRad="76200" dist="50800" dir="5400000" algn="tl" rotWithShape="0">
                    <a:srgbClr val="000000">
                      <a:alpha val="65000"/>
                    </a:srgbClr>
                  </a:outerShdw>
                </a:effectLst>
              </a:rPr>
              <a:t>750</a:t>
            </a:r>
            <a:r>
              <a:rPr lang="zh-CN" altLang="en-US" b="1" spc="50" dirty="0" smtClean="0">
                <a:ln w="11430"/>
                <a:effectLst>
                  <a:outerShdw blurRad="76200" dist="50800" dir="5400000" algn="tl" rotWithShape="0">
                    <a:srgbClr val="000000">
                      <a:alpha val="65000"/>
                    </a:srgbClr>
                  </a:outerShdw>
                </a:effectLst>
              </a:rPr>
              <a:t>分  </a:t>
            </a:r>
            <a:r>
              <a:rPr lang="en-US" altLang="zh-CN" b="1" spc="50" dirty="0" smtClean="0">
                <a:ln w="11430"/>
                <a:effectLst>
                  <a:outerShdw blurRad="76200" dist="50800" dir="5400000" algn="tl" rotWithShape="0">
                    <a:srgbClr val="000000">
                      <a:alpha val="65000"/>
                    </a:srgbClr>
                  </a:outerShdw>
                </a:effectLst>
              </a:rPr>
              <a:t>UV</a:t>
            </a:r>
            <a:r>
              <a:rPr lang="zh-CN" altLang="en-US" b="1" spc="50" dirty="0" smtClean="0">
                <a:ln w="11430"/>
                <a:effectLst>
                  <a:outerShdw blurRad="76200" dist="50800" dir="5400000" algn="tl" rotWithShape="0">
                    <a:srgbClr val="000000">
                      <a:alpha val="65000"/>
                    </a:srgbClr>
                  </a:outerShdw>
                </a:effectLst>
              </a:rPr>
              <a:t>约</a:t>
            </a:r>
            <a:r>
              <a:rPr lang="en-US" altLang="zh-CN" b="1" spc="50" dirty="0" smtClean="0">
                <a:ln w="11430"/>
                <a:effectLst>
                  <a:outerShdw blurRad="76200" dist="50800" dir="5400000" algn="tl" rotWithShape="0">
                    <a:srgbClr val="000000">
                      <a:alpha val="65000"/>
                    </a:srgbClr>
                  </a:outerShdw>
                </a:effectLst>
              </a:rPr>
              <a:t>13</a:t>
            </a:r>
            <a:r>
              <a:rPr lang="zh-CN" altLang="en-US" b="1" spc="50" dirty="0" smtClean="0">
                <a:ln w="11430"/>
                <a:effectLst>
                  <a:outerShdw blurRad="76200" dist="50800" dir="5400000" algn="tl" rotWithShape="0">
                    <a:srgbClr val="000000">
                      <a:alpha val="65000"/>
                    </a:srgbClr>
                  </a:outerShdw>
                </a:effectLst>
              </a:rPr>
              <a:t>个小时阻断</a:t>
            </a:r>
            <a:endParaRPr lang="en-US" altLang="ko-KR" b="1" spc="50" dirty="0" smtClean="0">
              <a:ln w="11430"/>
              <a:effectLst>
                <a:outerShdw blurRad="76200" dist="50800" dir="5400000" algn="tl" rotWithShape="0">
                  <a:srgbClr val="000000">
                    <a:alpha val="65000"/>
                  </a:srgbClr>
                </a:outerShdw>
              </a:effectLst>
            </a:endParaRPr>
          </a:p>
          <a:p>
            <a:endParaRPr lang="en-US" altLang="ko-KR" b="1" spc="50" dirty="0" smtClean="0">
              <a:ln w="11430"/>
              <a:effectLst>
                <a:outerShdw blurRad="76200" dist="50800" dir="5400000" algn="tl" rotWithShape="0">
                  <a:srgbClr val="000000">
                    <a:alpha val="65000"/>
                  </a:srgbClr>
                </a:outerShdw>
              </a:effectLst>
            </a:endParaRPr>
          </a:p>
          <a:p>
            <a:pPr>
              <a:buFont typeface="Arial" pitchFamily="34" charset="0"/>
              <a:buChar char="•"/>
            </a:pPr>
            <a:r>
              <a:rPr lang="zh-CN" altLang="en-US" b="1" spc="50" dirty="0" smtClean="0">
                <a:ln w="11430"/>
                <a:effectLst>
                  <a:outerShdw blurRad="76200" dist="50800" dir="5400000" algn="tl" rotWithShape="0">
                    <a:srgbClr val="000000">
                      <a:alpha val="65000"/>
                    </a:srgbClr>
                  </a:outerShdw>
                </a:effectLst>
              </a:rPr>
              <a:t>  双重紫外线阻断</a:t>
            </a:r>
            <a:endParaRPr lang="en-US" altLang="zh-CN" b="1" spc="50" dirty="0" smtClean="0">
              <a:ln w="11430"/>
              <a:effectLst>
                <a:outerShdw blurRad="76200" dist="50800" dir="5400000" algn="tl" rotWithShape="0">
                  <a:srgbClr val="000000">
                    <a:alpha val="65000"/>
                  </a:srgbClr>
                </a:outerShdw>
              </a:effectLst>
            </a:endParaRPr>
          </a:p>
          <a:p>
            <a:pPr>
              <a:buFont typeface="Arial" pitchFamily="34" charset="0"/>
              <a:buChar char="•"/>
            </a:pPr>
            <a:endParaRPr lang="en-US" altLang="ko-KR" b="1" spc="50" dirty="0">
              <a:ln w="11430"/>
              <a:effectLst>
                <a:outerShdw blurRad="76200" dist="50800" dir="5400000" algn="tl" rotWithShape="0">
                  <a:srgbClr val="000000">
                    <a:alpha val="65000"/>
                  </a:srgbClr>
                </a:outerShdw>
              </a:effectLst>
            </a:endParaRPr>
          </a:p>
          <a:p>
            <a:pPr>
              <a:buFont typeface="Arial" pitchFamily="34" charset="0"/>
              <a:buChar char="•"/>
            </a:pPr>
            <a:r>
              <a:rPr lang="zh-CN" altLang="en-US" b="1" spc="50" dirty="0" smtClean="0">
                <a:ln w="11430"/>
                <a:effectLst>
                  <a:outerShdw blurRad="76200" dist="50800" dir="5400000" algn="tl" rotWithShape="0">
                    <a:srgbClr val="000000">
                      <a:alpha val="65000"/>
                    </a:srgbClr>
                  </a:outerShdw>
                </a:effectLst>
              </a:rPr>
              <a:t>  超强的持续性</a:t>
            </a:r>
            <a:endParaRPr lang="en-US" altLang="zh-CN" b="1" spc="50" dirty="0" smtClean="0">
              <a:ln w="11430"/>
              <a:effectLst>
                <a:outerShdw blurRad="76200" dist="50800" dir="5400000" algn="tl" rotWithShape="0">
                  <a:srgbClr val="000000">
                    <a:alpha val="65000"/>
                  </a:srgbClr>
                </a:outerShdw>
              </a:effectLst>
            </a:endParaRPr>
          </a:p>
          <a:p>
            <a:pPr>
              <a:buFont typeface="Arial" pitchFamily="34" charset="0"/>
              <a:buChar char="•"/>
            </a:pPr>
            <a:endParaRPr lang="en-US" altLang="ko-KR" b="1" spc="50" dirty="0" smtClean="0">
              <a:ln w="11430"/>
              <a:effectLst>
                <a:outerShdw blurRad="76200" dist="50800" dir="5400000" algn="tl" rotWithShape="0">
                  <a:srgbClr val="000000">
                    <a:alpha val="65000"/>
                  </a:srgbClr>
                </a:outerShdw>
              </a:effectLst>
            </a:endParaRPr>
          </a:p>
          <a:p>
            <a:pPr>
              <a:buFont typeface="Arial" pitchFamily="34" charset="0"/>
              <a:buChar char="•"/>
            </a:pPr>
            <a:r>
              <a:rPr lang="zh-CN" altLang="en-US" b="1" spc="50" dirty="0" smtClean="0">
                <a:ln w="11430"/>
                <a:effectLst>
                  <a:outerShdw blurRad="76200" dist="50800" dir="5400000" algn="tl" rotWithShape="0">
                    <a:srgbClr val="000000">
                      <a:alpha val="65000"/>
                    </a:srgbClr>
                  </a:outerShdw>
                </a:effectLst>
              </a:rPr>
              <a:t>  优秀的皮肤亲和性</a:t>
            </a:r>
            <a:endParaRPr lang="en-US" altLang="ko-KR" b="1" spc="50" dirty="0">
              <a:ln w="11430"/>
              <a:effectLst>
                <a:outerShdw blurRad="76200" dist="50800" dir="5400000" algn="tl" rotWithShape="0">
                  <a:srgbClr val="000000">
                    <a:alpha val="65000"/>
                  </a:srgbClr>
                </a:outerShdw>
              </a:effectLst>
            </a:endParaRPr>
          </a:p>
          <a:p>
            <a:endParaRPr lang="ko-KR" alt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8" name="직사각형 17"/>
          <p:cNvSpPr/>
          <p:nvPr/>
        </p:nvSpPr>
        <p:spPr>
          <a:xfrm>
            <a:off x="7624" y="6614687"/>
            <a:ext cx="10513168" cy="246221"/>
          </a:xfrm>
          <a:prstGeom prst="rect">
            <a:avLst/>
          </a:prstGeom>
        </p:spPr>
        <p:txBody>
          <a:bodyPr wrap="square">
            <a:spAutoFit/>
          </a:bodyPr>
          <a:lstStyle/>
          <a:p>
            <a:r>
              <a:rPr lang="en-US" altLang="zh-CN" sz="1000" b="1" i="1" spc="100" dirty="0" smtClean="0">
                <a:solidFill>
                  <a:schemeClr val="bg1"/>
                </a:solidFill>
              </a:rPr>
              <a:t>Ami </a:t>
            </a:r>
            <a:r>
              <a:rPr lang="zh-CN" altLang="en-US" sz="1000" b="1" i="1" spc="100" dirty="0" smtClean="0">
                <a:solidFill>
                  <a:schemeClr val="bg1"/>
                </a:solidFill>
              </a:rPr>
              <a:t>一</a:t>
            </a:r>
            <a:r>
              <a:rPr lang="zh-CN" altLang="en-US" sz="1000" b="1" i="1" spc="100" dirty="0">
                <a:solidFill>
                  <a:schemeClr val="bg1"/>
                </a:solidFill>
              </a:rPr>
              <a:t>词是为“朋友”之意的法语和有“细胞”之意的英</a:t>
            </a:r>
            <a:r>
              <a:rPr lang="zh-CN" altLang="en-US" sz="1000" b="1" i="1" spc="100" dirty="0" smtClean="0">
                <a:solidFill>
                  <a:schemeClr val="bg1"/>
                </a:solidFill>
              </a:rPr>
              <a:t>文 </a:t>
            </a:r>
            <a:r>
              <a:rPr lang="en-US" altLang="zh-CN" sz="1000" b="1" i="1" spc="100" dirty="0" smtClean="0">
                <a:solidFill>
                  <a:schemeClr val="bg1"/>
                </a:solidFill>
              </a:rPr>
              <a:t>cell </a:t>
            </a:r>
            <a:r>
              <a:rPr lang="zh-CN" altLang="en-US" sz="1000" b="1" i="1" spc="100" dirty="0" smtClean="0">
                <a:solidFill>
                  <a:schemeClr val="bg1"/>
                </a:solidFill>
              </a:rPr>
              <a:t>的</a:t>
            </a:r>
            <a:r>
              <a:rPr lang="zh-CN" altLang="en-US" sz="1000" b="1" i="1" spc="100" dirty="0">
                <a:solidFill>
                  <a:schemeClr val="bg1"/>
                </a:solidFill>
              </a:rPr>
              <a:t>合成词  蕴含着我们公司“想成为顾客最亲近的朋友”的经营哲学</a:t>
            </a:r>
            <a:endParaRPr lang="en-US" altLang="ko-KR" sz="1000" b="1" i="1" spc="100" dirty="0" smtClean="0">
              <a:solidFill>
                <a:schemeClr val="bg1"/>
              </a:solidFill>
            </a:endParaRPr>
          </a:p>
        </p:txBody>
      </p:sp>
      <p:sp>
        <p:nvSpPr>
          <p:cNvPr id="19" name="직사각형 18"/>
          <p:cNvSpPr/>
          <p:nvPr/>
        </p:nvSpPr>
        <p:spPr>
          <a:xfrm>
            <a:off x="251520" y="116632"/>
            <a:ext cx="1191352" cy="400110"/>
          </a:xfrm>
          <a:prstGeom prst="rect">
            <a:avLst/>
          </a:prstGeom>
        </p:spPr>
        <p:txBody>
          <a:bodyPr wrap="none">
            <a:spAutoFit/>
          </a:bodyPr>
          <a:lstStyle/>
          <a:p>
            <a:r>
              <a:rPr lang="ko-KR" altLang="en-US" sz="2000" b="1" dirty="0" err="1" smtClean="0">
                <a:effectLst>
                  <a:outerShdw blurRad="38100" dist="38100" dir="2700000" algn="tl">
                    <a:srgbClr val="000000">
                      <a:alpha val="43137"/>
                    </a:srgbClr>
                  </a:outerShdw>
                </a:effectLst>
              </a:rPr>
              <a:t>产品介绍</a:t>
            </a:r>
            <a:endParaRPr lang="ko-KR" alt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41334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115748"/>
            <a:ext cx="2160240" cy="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바닥글 개체 틀 1"/>
          <p:cNvSpPr>
            <a:spLocks noGrp="1"/>
          </p:cNvSpPr>
          <p:nvPr>
            <p:ph type="ftr" sz="quarter" idx="11"/>
          </p:nvPr>
        </p:nvSpPr>
        <p:spPr>
          <a:xfrm>
            <a:off x="3104765" y="6271861"/>
            <a:ext cx="2895600" cy="365125"/>
          </a:xfrm>
        </p:spPr>
        <p:txBody>
          <a:bodyPr/>
          <a:lstStyle/>
          <a:p>
            <a:r>
              <a:rPr lang="en-US" altLang="ko-KR" dirty="0" smtClean="0"/>
              <a:t>www.amicell.co.kr</a:t>
            </a:r>
            <a:endParaRPr lang="ko-KR" altLang="en-US" dirty="0"/>
          </a:p>
        </p:txBody>
      </p:sp>
      <p:pic>
        <p:nvPicPr>
          <p:cNvPr id="2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0619" y="59016"/>
            <a:ext cx="479695" cy="467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직사각형 55"/>
          <p:cNvSpPr/>
          <p:nvPr/>
        </p:nvSpPr>
        <p:spPr>
          <a:xfrm>
            <a:off x="0" y="6605978"/>
            <a:ext cx="9143999" cy="2520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57" name="모서리가 둥근 직사각형 56"/>
          <p:cNvSpPr/>
          <p:nvPr/>
        </p:nvSpPr>
        <p:spPr>
          <a:xfrm>
            <a:off x="7692142" y="6370879"/>
            <a:ext cx="890163" cy="26749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latin typeface="Adobe Ming Std L" pitchFamily="18" charset="-128"/>
                <a:ea typeface="Adobe Ming Std L" pitchFamily="18" charset="-128"/>
              </a:rPr>
              <a:t>Amicell</a:t>
            </a:r>
            <a:endParaRPr lang="ko-KR" altLang="en-US" sz="1400" b="1" dirty="0">
              <a:latin typeface="Adobe Ming Std L" pitchFamily="18" charset="-128"/>
            </a:endParaRPr>
          </a:p>
        </p:txBody>
      </p:sp>
      <p:pic>
        <p:nvPicPr>
          <p:cNvPr id="5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9602" y="6370879"/>
            <a:ext cx="76014" cy="10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직사각형 20"/>
          <p:cNvSpPr/>
          <p:nvPr/>
        </p:nvSpPr>
        <p:spPr>
          <a:xfrm>
            <a:off x="-23973" y="556199"/>
            <a:ext cx="9167973"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pic>
        <p:nvPicPr>
          <p:cNvPr id="17" name="Picture 2" descr="N:\아미셀\★ 자료\아미셀 선크림 합성작업.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27" t="18887" r="8834" b="5331"/>
          <a:stretch/>
        </p:blipFill>
        <p:spPr bwMode="auto">
          <a:xfrm>
            <a:off x="5508104" y="1052736"/>
            <a:ext cx="2520280" cy="3150773"/>
          </a:xfrm>
          <a:prstGeom prst="rect">
            <a:avLst/>
          </a:prstGeom>
          <a:noFill/>
          <a:extLst>
            <a:ext uri="{909E8E84-426E-40DD-AFC4-6F175D3DCCD1}">
              <a14:hiddenFill xmlns:a14="http://schemas.microsoft.com/office/drawing/2010/main">
                <a:solidFill>
                  <a:srgbClr val="FFFFFF"/>
                </a:solidFill>
              </a14:hiddenFill>
            </a:ext>
          </a:extLst>
        </p:spPr>
      </p:pic>
      <p:sp>
        <p:nvSpPr>
          <p:cNvPr id="8" name="직사각형 7"/>
          <p:cNvSpPr/>
          <p:nvPr/>
        </p:nvSpPr>
        <p:spPr>
          <a:xfrm>
            <a:off x="6091652" y="4221088"/>
            <a:ext cx="1785558" cy="18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직사각형 13"/>
          <p:cNvSpPr/>
          <p:nvPr/>
        </p:nvSpPr>
        <p:spPr>
          <a:xfrm>
            <a:off x="7624" y="6614687"/>
            <a:ext cx="10513168" cy="246221"/>
          </a:xfrm>
          <a:prstGeom prst="rect">
            <a:avLst/>
          </a:prstGeom>
        </p:spPr>
        <p:txBody>
          <a:bodyPr wrap="square">
            <a:spAutoFit/>
          </a:bodyPr>
          <a:lstStyle/>
          <a:p>
            <a:r>
              <a:rPr lang="en-US" altLang="zh-CN" sz="1000" b="1" i="1" spc="100" dirty="0" smtClean="0">
                <a:solidFill>
                  <a:schemeClr val="bg1"/>
                </a:solidFill>
              </a:rPr>
              <a:t>Ami </a:t>
            </a:r>
            <a:r>
              <a:rPr lang="zh-CN" altLang="en-US" sz="1000" b="1" i="1" spc="100" dirty="0" smtClean="0">
                <a:solidFill>
                  <a:schemeClr val="bg1"/>
                </a:solidFill>
              </a:rPr>
              <a:t>一</a:t>
            </a:r>
            <a:r>
              <a:rPr lang="zh-CN" altLang="en-US" sz="1000" b="1" i="1" spc="100" dirty="0">
                <a:solidFill>
                  <a:schemeClr val="bg1"/>
                </a:solidFill>
              </a:rPr>
              <a:t>词是为“朋友”之意的法语和有“细胞”之意的英</a:t>
            </a:r>
            <a:r>
              <a:rPr lang="zh-CN" altLang="en-US" sz="1000" b="1" i="1" spc="100" dirty="0" smtClean="0">
                <a:solidFill>
                  <a:schemeClr val="bg1"/>
                </a:solidFill>
              </a:rPr>
              <a:t>文 </a:t>
            </a:r>
            <a:r>
              <a:rPr lang="en-US" altLang="zh-CN" sz="1000" b="1" i="1" spc="100" dirty="0" smtClean="0">
                <a:solidFill>
                  <a:schemeClr val="bg1"/>
                </a:solidFill>
              </a:rPr>
              <a:t>cell </a:t>
            </a:r>
            <a:r>
              <a:rPr lang="zh-CN" altLang="en-US" sz="1000" b="1" i="1" spc="100" dirty="0" smtClean="0">
                <a:solidFill>
                  <a:schemeClr val="bg1"/>
                </a:solidFill>
              </a:rPr>
              <a:t>的</a:t>
            </a:r>
            <a:r>
              <a:rPr lang="zh-CN" altLang="en-US" sz="1000" b="1" i="1" spc="100" dirty="0">
                <a:solidFill>
                  <a:schemeClr val="bg1"/>
                </a:solidFill>
              </a:rPr>
              <a:t>合成词  蕴含着我们公司“想成为顾客最亲近的朋友”的经营哲学</a:t>
            </a:r>
            <a:endParaRPr lang="en-US" altLang="ko-KR" sz="1000" b="1" i="1" spc="100" dirty="0" smtClean="0">
              <a:solidFill>
                <a:schemeClr val="bg1"/>
              </a:solidFill>
            </a:endParaRPr>
          </a:p>
        </p:txBody>
      </p:sp>
      <p:sp>
        <p:nvSpPr>
          <p:cNvPr id="16" name="TextBox 15"/>
          <p:cNvSpPr txBox="1"/>
          <p:nvPr/>
        </p:nvSpPr>
        <p:spPr>
          <a:xfrm>
            <a:off x="467544" y="620688"/>
            <a:ext cx="2157963" cy="369332"/>
          </a:xfrm>
          <a:prstGeom prst="rect">
            <a:avLst/>
          </a:prstGeom>
          <a:noFill/>
        </p:spPr>
        <p:txBody>
          <a:bodyPr wrap="none" rtlCol="0">
            <a:spAutoFit/>
          </a:bodyPr>
          <a:lstStyle/>
          <a:p>
            <a:r>
              <a:rPr lang="zh-CN" altLang="en-US" dirty="0" smtClean="0"/>
              <a:t>紫外线种类共分</a:t>
            </a:r>
            <a:r>
              <a:rPr lang="en-US" altLang="zh-CN" dirty="0" smtClean="0"/>
              <a:t>3</a:t>
            </a:r>
            <a:r>
              <a:rPr lang="zh-CN" altLang="en-US" dirty="0" smtClean="0"/>
              <a:t>种</a:t>
            </a:r>
            <a:endParaRPr lang="ko-KR" altLang="en-US" dirty="0"/>
          </a:p>
        </p:txBody>
      </p:sp>
      <p:sp>
        <p:nvSpPr>
          <p:cNvPr id="18" name="직사각형 17"/>
          <p:cNvSpPr/>
          <p:nvPr/>
        </p:nvSpPr>
        <p:spPr>
          <a:xfrm>
            <a:off x="539552" y="1052736"/>
            <a:ext cx="4572000" cy="3231654"/>
          </a:xfrm>
          <a:prstGeom prst="rect">
            <a:avLst/>
          </a:prstGeom>
        </p:spPr>
        <p:txBody>
          <a:bodyPr>
            <a:spAutoFit/>
          </a:bodyPr>
          <a:lstStyle/>
          <a:p>
            <a:r>
              <a:rPr lang="zh-CN" altLang="en-US" sz="1400" dirty="0" smtClean="0"/>
              <a:t>根据紫外线的波长可以分为</a:t>
            </a:r>
            <a:r>
              <a:rPr lang="en-US" altLang="zh-CN" sz="1400" dirty="0" smtClean="0"/>
              <a:t>ABC</a:t>
            </a:r>
            <a:r>
              <a:rPr lang="zh-CN" altLang="en-US" sz="1400" dirty="0" smtClean="0"/>
              <a:t>三种，其中的</a:t>
            </a:r>
            <a:r>
              <a:rPr lang="en-US" altLang="zh-CN" sz="1400" dirty="0" smtClean="0"/>
              <a:t>UVC</a:t>
            </a:r>
            <a:r>
              <a:rPr lang="zh-CN" altLang="en-US" sz="1400" dirty="0" smtClean="0"/>
              <a:t>被臭氧层阻断，所以</a:t>
            </a:r>
            <a:r>
              <a:rPr lang="en-US" altLang="zh-CN" sz="1400" dirty="0" smtClean="0"/>
              <a:t>UVA</a:t>
            </a:r>
            <a:r>
              <a:rPr lang="zh-CN" altLang="en-US" sz="1400" dirty="0" smtClean="0"/>
              <a:t>和</a:t>
            </a:r>
            <a:r>
              <a:rPr lang="en-US" altLang="zh-CN" sz="1400" dirty="0" smtClean="0"/>
              <a:t>UVB</a:t>
            </a:r>
            <a:r>
              <a:rPr lang="zh-CN" altLang="en-US" sz="1400" dirty="0" smtClean="0"/>
              <a:t>会对皮肤造成影响</a:t>
            </a:r>
            <a:endParaRPr lang="en-US" altLang="zh-CN" sz="1400" dirty="0" smtClean="0"/>
          </a:p>
          <a:p>
            <a:endParaRPr lang="en-US" altLang="ko-KR" sz="1400" dirty="0" smtClean="0"/>
          </a:p>
          <a:p>
            <a:r>
              <a:rPr lang="en-US" altLang="zh-CN" sz="1400" dirty="0" smtClean="0">
                <a:solidFill>
                  <a:srgbClr val="FF0000"/>
                </a:solidFill>
              </a:rPr>
              <a:t>UVA</a:t>
            </a:r>
            <a:r>
              <a:rPr lang="zh-CN" altLang="en-US" sz="1400" dirty="0" smtClean="0"/>
              <a:t>占据紫外线的</a:t>
            </a:r>
            <a:r>
              <a:rPr lang="en-US" altLang="zh-CN" sz="1400" dirty="0" smtClean="0"/>
              <a:t>90%</a:t>
            </a:r>
            <a:r>
              <a:rPr lang="zh-CN" altLang="en-US" sz="1400" dirty="0" smtClean="0"/>
              <a:t>以上，被公认是皮肤老化以及促使痣和雀斑恶化的主要原因。</a:t>
            </a:r>
            <a:endParaRPr lang="en-US" altLang="zh-CN" sz="1400" dirty="0" smtClean="0"/>
          </a:p>
          <a:p>
            <a:r>
              <a:rPr lang="zh-CN" altLang="en-US" sz="1400" dirty="0" smtClean="0"/>
              <a:t>从日出开始直到日落的一整天，一年四季始终存在，无论是多云的阴天还是下雨天都不可避免的，甚至于可以透过玻璃。</a:t>
            </a:r>
          </a:p>
          <a:p>
            <a:endParaRPr lang="en-US" altLang="zh-CN" sz="1400" dirty="0" smtClean="0"/>
          </a:p>
          <a:p>
            <a:r>
              <a:rPr lang="en-US" altLang="zh-CN" sz="1400" dirty="0" smtClean="0">
                <a:solidFill>
                  <a:srgbClr val="FF0000"/>
                </a:solidFill>
              </a:rPr>
              <a:t>UVB</a:t>
            </a:r>
            <a:r>
              <a:rPr lang="zh-CN" altLang="en-US" sz="1400" dirty="0" smtClean="0"/>
              <a:t>在夏天增加，</a:t>
            </a:r>
            <a:r>
              <a:rPr lang="en-US" altLang="zh-CN" sz="1400" dirty="0" smtClean="0"/>
              <a:t>UVB</a:t>
            </a:r>
            <a:r>
              <a:rPr lang="zh-CN" altLang="en-US" sz="1400" dirty="0" smtClean="0"/>
              <a:t>由于波长较短所以虽然不能渗透的很深但是过多的照射也会造成晒伤或者红斑，水泡，炎症等，是造成皮肤老化的原因。</a:t>
            </a:r>
          </a:p>
          <a:p>
            <a:endParaRPr lang="zh-CN" altLang="en-US" dirty="0" smtClean="0"/>
          </a:p>
          <a:p>
            <a:endParaRPr lang="ko-KR" altLang="en-US" dirty="0"/>
          </a:p>
        </p:txBody>
      </p:sp>
      <p:sp>
        <p:nvSpPr>
          <p:cNvPr id="19" name="직사각형 18"/>
          <p:cNvSpPr/>
          <p:nvPr/>
        </p:nvSpPr>
        <p:spPr>
          <a:xfrm>
            <a:off x="467544" y="3933056"/>
            <a:ext cx="8352928" cy="2677656"/>
          </a:xfrm>
          <a:prstGeom prst="rect">
            <a:avLst/>
          </a:prstGeom>
        </p:spPr>
        <p:txBody>
          <a:bodyPr wrap="square">
            <a:spAutoFit/>
          </a:bodyPr>
          <a:lstStyle/>
          <a:p>
            <a:pPr>
              <a:buFont typeface="Wingdings" pitchFamily="2" charset="2"/>
              <a:buChar char="u"/>
            </a:pPr>
            <a:r>
              <a:rPr lang="en-US" altLang="ko-KR" sz="1400" b="1" dirty="0" smtClean="0">
                <a:solidFill>
                  <a:schemeClr val="accent6">
                    <a:lumMod val="75000"/>
                  </a:schemeClr>
                </a:solidFill>
                <a:effectLst>
                  <a:outerShdw blurRad="38100" dist="38100" dir="2700000" algn="tl">
                    <a:srgbClr val="000000">
                      <a:alpha val="43137"/>
                    </a:srgbClr>
                  </a:outerShdw>
                </a:effectLst>
              </a:rPr>
              <a:t> SPA</a:t>
            </a:r>
            <a:r>
              <a:rPr lang="ko-KR" altLang="en-US" sz="1400" b="1" dirty="0" smtClean="0">
                <a:solidFill>
                  <a:schemeClr val="accent6">
                    <a:lumMod val="75000"/>
                  </a:schemeClr>
                </a:solidFill>
                <a:effectLst>
                  <a:outerShdw blurRad="38100" dist="38100" dir="2700000" algn="tl">
                    <a:srgbClr val="000000">
                      <a:alpha val="43137"/>
                    </a:srgbClr>
                  </a:outerShdw>
                </a:effectLst>
              </a:rPr>
              <a:t>和</a:t>
            </a:r>
            <a:r>
              <a:rPr lang="en-US" altLang="ko-KR" sz="1400" b="1" dirty="0" smtClean="0">
                <a:solidFill>
                  <a:schemeClr val="accent6">
                    <a:lumMod val="75000"/>
                  </a:schemeClr>
                </a:solidFill>
                <a:effectLst>
                  <a:outerShdw blurRad="38100" dist="38100" dir="2700000" algn="tl">
                    <a:srgbClr val="000000">
                      <a:alpha val="43137"/>
                    </a:srgbClr>
                  </a:outerShdw>
                </a:effectLst>
              </a:rPr>
              <a:t>PA</a:t>
            </a:r>
            <a:r>
              <a:rPr lang="ko-KR" altLang="en-US" sz="1400" b="1" dirty="0" err="1" smtClean="0">
                <a:solidFill>
                  <a:schemeClr val="accent6">
                    <a:lumMod val="75000"/>
                  </a:schemeClr>
                </a:solidFill>
                <a:effectLst>
                  <a:outerShdw blurRad="38100" dist="38100" dir="2700000" algn="tl">
                    <a:srgbClr val="000000">
                      <a:alpha val="43137"/>
                    </a:srgbClr>
                  </a:outerShdw>
                </a:effectLst>
              </a:rPr>
              <a:t>指数是什么</a:t>
            </a:r>
            <a:r>
              <a:rPr lang="ko-KR" altLang="en-US" sz="1400" b="1" dirty="0" smtClean="0">
                <a:solidFill>
                  <a:schemeClr val="accent6">
                    <a:lumMod val="75000"/>
                  </a:schemeClr>
                </a:solidFill>
                <a:effectLst>
                  <a:outerShdw blurRad="38100" dist="38100" dir="2700000" algn="tl">
                    <a:srgbClr val="000000">
                      <a:alpha val="43137"/>
                    </a:srgbClr>
                  </a:outerShdw>
                </a:effectLst>
              </a:rPr>
              <a:t>？</a:t>
            </a:r>
            <a:endParaRPr lang="en-US" altLang="ko-KR" sz="1400" b="1" dirty="0" smtClean="0">
              <a:solidFill>
                <a:schemeClr val="accent6">
                  <a:lumMod val="75000"/>
                </a:schemeClr>
              </a:solidFill>
              <a:effectLst>
                <a:outerShdw blurRad="38100" dist="38100" dir="2700000" algn="tl">
                  <a:srgbClr val="000000">
                    <a:alpha val="43137"/>
                  </a:srgbClr>
                </a:outerShdw>
              </a:effectLst>
            </a:endParaRPr>
          </a:p>
          <a:p>
            <a:endParaRPr lang="en-US" altLang="ko-KR" sz="1400" dirty="0" smtClean="0"/>
          </a:p>
          <a:p>
            <a:r>
              <a:rPr lang="en-US" altLang="zh-CN" sz="1400" dirty="0" smtClean="0">
                <a:solidFill>
                  <a:schemeClr val="accent6">
                    <a:lumMod val="75000"/>
                  </a:schemeClr>
                </a:solidFill>
              </a:rPr>
              <a:t>-SPF: </a:t>
            </a:r>
            <a:r>
              <a:rPr lang="zh-CN" altLang="en-US" sz="1400" dirty="0" smtClean="0"/>
              <a:t>表示阻挡使皮肤变红或者晒伤的</a:t>
            </a:r>
            <a:r>
              <a:rPr lang="en-US" altLang="zh-CN" sz="1400" dirty="0" smtClean="0"/>
              <a:t>UVB</a:t>
            </a:r>
            <a:r>
              <a:rPr lang="zh-CN" altLang="en-US" sz="1400" dirty="0" smtClean="0"/>
              <a:t>的指数，</a:t>
            </a:r>
            <a:r>
              <a:rPr lang="en-US" altLang="zh-CN" sz="1400" dirty="0" smtClean="0"/>
              <a:t>1 SPF</a:t>
            </a:r>
            <a:r>
              <a:rPr lang="zh-CN" altLang="en-US" sz="1400" dirty="0" smtClean="0"/>
              <a:t>相当于具有</a:t>
            </a:r>
            <a:r>
              <a:rPr lang="en-US" altLang="zh-CN" sz="1400" dirty="0" smtClean="0"/>
              <a:t>15~20</a:t>
            </a:r>
            <a:r>
              <a:rPr lang="zh-CN" altLang="en-US" sz="1400" dirty="0" smtClean="0"/>
              <a:t>分钟的阻挡持续力。</a:t>
            </a:r>
            <a:endParaRPr lang="en-US" altLang="zh-CN" sz="1400" dirty="0" smtClean="0"/>
          </a:p>
          <a:p>
            <a:r>
              <a:rPr lang="en-US" altLang="zh-CN" sz="1400" dirty="0" smtClean="0">
                <a:solidFill>
                  <a:schemeClr val="accent6">
                    <a:lumMod val="75000"/>
                  </a:schemeClr>
                </a:solidFill>
              </a:rPr>
              <a:t>-PA</a:t>
            </a:r>
            <a:r>
              <a:rPr lang="zh-CN" altLang="en-US" sz="1400" dirty="0" smtClean="0">
                <a:solidFill>
                  <a:schemeClr val="accent6">
                    <a:lumMod val="75000"/>
                  </a:schemeClr>
                </a:solidFill>
              </a:rPr>
              <a:t>： </a:t>
            </a:r>
            <a:r>
              <a:rPr lang="zh-CN" altLang="en-US" sz="1400" dirty="0" smtClean="0"/>
              <a:t>阻挡引起痣和斑，色素沉积皮肤变黑的</a:t>
            </a:r>
            <a:r>
              <a:rPr lang="en-US" altLang="zh-CN" sz="1400" dirty="0" smtClean="0"/>
              <a:t>UVB</a:t>
            </a:r>
            <a:r>
              <a:rPr lang="zh-CN" altLang="en-US" sz="1400" dirty="0" smtClean="0"/>
              <a:t>的指数，有</a:t>
            </a:r>
            <a:r>
              <a:rPr lang="en-US" altLang="zh-CN" sz="1400" dirty="0" smtClean="0"/>
              <a:t>PA+, PA++, PA+++ 3</a:t>
            </a:r>
            <a:r>
              <a:rPr lang="zh-CN" altLang="en-US" sz="1400" dirty="0" smtClean="0"/>
              <a:t>种。</a:t>
            </a:r>
          </a:p>
          <a:p>
            <a:r>
              <a:rPr lang="en-US" altLang="zh-CN" sz="1400" dirty="0" smtClean="0">
                <a:solidFill>
                  <a:schemeClr val="accent6">
                    <a:lumMod val="75000"/>
                  </a:schemeClr>
                </a:solidFill>
              </a:rPr>
              <a:t>-PA+ </a:t>
            </a:r>
            <a:r>
              <a:rPr lang="zh-CN" altLang="en-US" sz="1400" dirty="0" smtClean="0"/>
              <a:t>效果 弱</a:t>
            </a:r>
          </a:p>
          <a:p>
            <a:r>
              <a:rPr lang="en-US" altLang="zh-CN" sz="1400" dirty="0" smtClean="0">
                <a:solidFill>
                  <a:schemeClr val="accent6">
                    <a:lumMod val="75000"/>
                  </a:schemeClr>
                </a:solidFill>
              </a:rPr>
              <a:t>-PA++ </a:t>
            </a:r>
            <a:r>
              <a:rPr lang="zh-CN" altLang="en-US" sz="1400" dirty="0" smtClean="0"/>
              <a:t>效果 中</a:t>
            </a:r>
          </a:p>
          <a:p>
            <a:r>
              <a:rPr lang="en-US" altLang="zh-CN" sz="1400" dirty="0" smtClean="0">
                <a:solidFill>
                  <a:schemeClr val="accent6">
                    <a:lumMod val="75000"/>
                  </a:schemeClr>
                </a:solidFill>
              </a:rPr>
              <a:t>-PA+++ </a:t>
            </a:r>
            <a:r>
              <a:rPr lang="zh-CN" altLang="en-US" sz="1400" dirty="0" smtClean="0"/>
              <a:t>效果 强</a:t>
            </a:r>
            <a:endParaRPr lang="en-US" altLang="zh-CN" sz="1400" dirty="0" smtClean="0"/>
          </a:p>
          <a:p>
            <a:endParaRPr lang="en-US" altLang="zh-CN" sz="1400" dirty="0" smtClean="0"/>
          </a:p>
          <a:p>
            <a:r>
              <a:rPr lang="ko-KR" altLang="en-US" sz="1400" dirty="0" smtClean="0"/>
              <a:t>*日常生活（每日用）使用</a:t>
            </a:r>
            <a:r>
              <a:rPr lang="en-US" altLang="ko-KR" sz="1400" dirty="0" smtClean="0"/>
              <a:t>SPA30~40,PA++ </a:t>
            </a:r>
            <a:r>
              <a:rPr lang="ko-KR" altLang="en-US" sz="1400" dirty="0" err="1" smtClean="0"/>
              <a:t>最为适用</a:t>
            </a:r>
            <a:r>
              <a:rPr lang="ko-KR" altLang="en-US" sz="1400" dirty="0" smtClean="0"/>
              <a:t>。</a:t>
            </a:r>
          </a:p>
          <a:p>
            <a:r>
              <a:rPr lang="zh-CN" altLang="en-US" sz="1400" dirty="0" smtClean="0"/>
              <a:t> </a:t>
            </a:r>
          </a:p>
          <a:p>
            <a:endParaRPr lang="zh-CN" altLang="en-US" sz="1400" dirty="0" smtClean="0"/>
          </a:p>
          <a:p>
            <a:endParaRPr lang="ko-KR" altLang="en-US" sz="1400" dirty="0"/>
          </a:p>
        </p:txBody>
      </p:sp>
      <p:sp>
        <p:nvSpPr>
          <p:cNvPr id="20" name="직사각형 19"/>
          <p:cNvSpPr/>
          <p:nvPr/>
        </p:nvSpPr>
        <p:spPr>
          <a:xfrm>
            <a:off x="251520" y="116632"/>
            <a:ext cx="1191352" cy="400110"/>
          </a:xfrm>
          <a:prstGeom prst="rect">
            <a:avLst/>
          </a:prstGeom>
        </p:spPr>
        <p:txBody>
          <a:bodyPr wrap="none">
            <a:spAutoFit/>
          </a:bodyPr>
          <a:lstStyle/>
          <a:p>
            <a:r>
              <a:rPr lang="ko-KR" altLang="en-US" sz="2000" b="1" dirty="0" err="1" smtClean="0">
                <a:effectLst>
                  <a:outerShdw blurRad="38100" dist="38100" dir="2700000" algn="tl">
                    <a:srgbClr val="000000">
                      <a:alpha val="43137"/>
                    </a:srgbClr>
                  </a:outerShdw>
                </a:effectLst>
              </a:rPr>
              <a:t>产品介绍</a:t>
            </a:r>
            <a:endParaRPr lang="ko-KR" alt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0887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115748"/>
            <a:ext cx="2160240" cy="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바닥글 개체 틀 1"/>
          <p:cNvSpPr>
            <a:spLocks noGrp="1"/>
          </p:cNvSpPr>
          <p:nvPr>
            <p:ph type="ftr" sz="quarter" idx="11"/>
          </p:nvPr>
        </p:nvSpPr>
        <p:spPr>
          <a:xfrm>
            <a:off x="3104765" y="6271861"/>
            <a:ext cx="2895600" cy="365125"/>
          </a:xfrm>
        </p:spPr>
        <p:txBody>
          <a:bodyPr/>
          <a:lstStyle/>
          <a:p>
            <a:r>
              <a:rPr lang="en-US" altLang="ko-KR" dirty="0" smtClean="0"/>
              <a:t>www.amicell.co.kr</a:t>
            </a:r>
            <a:endParaRPr lang="ko-KR" altLang="en-US" dirty="0"/>
          </a:p>
        </p:txBody>
      </p:sp>
      <p:pic>
        <p:nvPicPr>
          <p:cNvPr id="2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0619" y="59016"/>
            <a:ext cx="479695" cy="467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직사각형 55"/>
          <p:cNvSpPr/>
          <p:nvPr/>
        </p:nvSpPr>
        <p:spPr>
          <a:xfrm>
            <a:off x="0" y="6605978"/>
            <a:ext cx="9143999" cy="2520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57" name="모서리가 둥근 직사각형 56"/>
          <p:cNvSpPr/>
          <p:nvPr/>
        </p:nvSpPr>
        <p:spPr>
          <a:xfrm>
            <a:off x="7692142" y="6370879"/>
            <a:ext cx="890163" cy="26749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latin typeface="Adobe Ming Std L" pitchFamily="18" charset="-128"/>
                <a:ea typeface="Adobe Ming Std L" pitchFamily="18" charset="-128"/>
              </a:rPr>
              <a:t>Amicell</a:t>
            </a:r>
            <a:endParaRPr lang="ko-KR" altLang="en-US" sz="1400" b="1" dirty="0">
              <a:latin typeface="Adobe Ming Std L" pitchFamily="18" charset="-128"/>
            </a:endParaRPr>
          </a:p>
        </p:txBody>
      </p:sp>
      <p:pic>
        <p:nvPicPr>
          <p:cNvPr id="5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9602" y="6370879"/>
            <a:ext cx="76014" cy="10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직사각형 20"/>
          <p:cNvSpPr/>
          <p:nvPr/>
        </p:nvSpPr>
        <p:spPr>
          <a:xfrm>
            <a:off x="63898" y="523190"/>
            <a:ext cx="9167973"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3" name="TextBox 2"/>
          <p:cNvSpPr txBox="1"/>
          <p:nvPr/>
        </p:nvSpPr>
        <p:spPr>
          <a:xfrm>
            <a:off x="136090" y="606441"/>
            <a:ext cx="9138912" cy="1631216"/>
          </a:xfrm>
          <a:prstGeom prst="rect">
            <a:avLst/>
          </a:prstGeom>
          <a:noFill/>
        </p:spPr>
        <p:txBody>
          <a:bodyPr wrap="square" rtlCol="0">
            <a:spAutoFit/>
          </a:bodyPr>
          <a:lstStyle/>
          <a:p>
            <a:pPr marL="285750" indent="-285750">
              <a:buFont typeface="Wingdings" pitchFamily="2" charset="2"/>
              <a:buChar char="l"/>
            </a:pPr>
            <a:r>
              <a:rPr lang="ko-KR" altLang="en-US" b="1" dirty="0" err="1" smtClean="0">
                <a:solidFill>
                  <a:schemeClr val="accent6">
                    <a:lumMod val="75000"/>
                  </a:schemeClr>
                </a:solidFill>
                <a:effectLst>
                  <a:outerShdw blurRad="38100" dist="38100" dir="2700000" algn="tl">
                    <a:srgbClr val="000000">
                      <a:alpha val="43137"/>
                    </a:srgbClr>
                  </a:outerShdw>
                </a:effectLst>
              </a:rPr>
              <a:t>双重防晒</a:t>
            </a:r>
            <a:endParaRPr lang="ko-KR" altLang="en-US" b="1" dirty="0" smtClean="0">
              <a:solidFill>
                <a:schemeClr val="accent6">
                  <a:lumMod val="75000"/>
                </a:schemeClr>
              </a:solidFill>
              <a:effectLst>
                <a:outerShdw blurRad="38100" dist="38100" dir="2700000" algn="tl">
                  <a:srgbClr val="000000">
                    <a:alpha val="43137"/>
                  </a:srgbClr>
                </a:outerShdw>
              </a:effectLst>
            </a:endParaRPr>
          </a:p>
          <a:p>
            <a:pPr marL="285750" indent="-285750"/>
            <a:r>
              <a:rPr lang="en-US" altLang="ko-KR" sz="1400" dirty="0" smtClean="0"/>
              <a:t>-</a:t>
            </a:r>
            <a:r>
              <a:rPr lang="zh-CN" altLang="en-US" sz="1400" b="1" dirty="0" smtClean="0"/>
              <a:t>通过强力的紫外线阻挡效果（</a:t>
            </a:r>
            <a:r>
              <a:rPr lang="en-US" altLang="zh-CN" sz="1400" b="1" dirty="0" err="1" smtClean="0"/>
              <a:t>spf</a:t>
            </a:r>
            <a:r>
              <a:rPr lang="en-US" altLang="zh-CN" sz="1400" b="1" dirty="0" smtClean="0"/>
              <a:t> 50+ /PA+++)</a:t>
            </a:r>
          </a:p>
          <a:p>
            <a:pPr marL="285750" indent="-285750">
              <a:buFontTx/>
              <a:buChar char="-"/>
            </a:pPr>
            <a:r>
              <a:rPr lang="zh-CN" altLang="en-US" sz="1400" b="1" dirty="0" smtClean="0"/>
              <a:t>从因受皮肤受日光辐射老化的两个原因使皮肤变黑的</a:t>
            </a:r>
            <a:r>
              <a:rPr lang="en-US" altLang="zh-CN" sz="1400" b="1" dirty="0" smtClean="0"/>
              <a:t>A</a:t>
            </a:r>
            <a:r>
              <a:rPr lang="zh-CN" altLang="en-US" sz="1400" b="1" dirty="0" smtClean="0"/>
              <a:t>紫外线和使皮肤变红晒伤的</a:t>
            </a:r>
            <a:endParaRPr lang="en-US" altLang="zh-CN" sz="1400" b="1" dirty="0" smtClean="0"/>
          </a:p>
          <a:p>
            <a:pPr marL="285750" indent="-285750"/>
            <a:r>
              <a:rPr lang="en-US" altLang="zh-CN" sz="1400" b="1" dirty="0" smtClean="0"/>
              <a:t>     B</a:t>
            </a:r>
            <a:r>
              <a:rPr lang="zh-CN" altLang="en-US" sz="1400" b="1" dirty="0" smtClean="0"/>
              <a:t>紫外线去保护皮肤和防止皮肤受到伤害</a:t>
            </a:r>
            <a:r>
              <a:rPr lang="zh-CN" altLang="en-US" b="1" dirty="0" smtClean="0"/>
              <a:t>。</a:t>
            </a:r>
            <a:endParaRPr lang="zh-CN" altLang="en-US" dirty="0" smtClean="0"/>
          </a:p>
          <a:p>
            <a:pPr marL="285750" indent="-285750">
              <a:buFont typeface="Wingdings" pitchFamily="2" charset="2"/>
              <a:buChar char="l"/>
            </a:pPr>
            <a:endParaRPr lang="en-US" altLang="ko-KR" dirty="0" smtClean="0"/>
          </a:p>
          <a:p>
            <a:endParaRPr lang="en-US" altLang="ko-KR" dirty="0"/>
          </a:p>
        </p:txBody>
      </p:sp>
      <p:sp>
        <p:nvSpPr>
          <p:cNvPr id="5" name="TextBox 4"/>
          <p:cNvSpPr txBox="1"/>
          <p:nvPr/>
        </p:nvSpPr>
        <p:spPr>
          <a:xfrm>
            <a:off x="340696" y="3645024"/>
            <a:ext cx="3443571" cy="800219"/>
          </a:xfrm>
          <a:prstGeom prst="rect">
            <a:avLst/>
          </a:prstGeom>
          <a:noFill/>
        </p:spPr>
        <p:txBody>
          <a:bodyPr wrap="none" rtlCol="0">
            <a:spAutoFit/>
          </a:bodyPr>
          <a:lstStyle/>
          <a:p>
            <a:pPr marL="285750" indent="-285750">
              <a:buFont typeface="Wingdings" pitchFamily="2" charset="2"/>
              <a:buChar char="l"/>
            </a:pPr>
            <a:r>
              <a:rPr lang="zh-CN" altLang="en-US" b="1" dirty="0" smtClean="0">
                <a:solidFill>
                  <a:schemeClr val="accent6">
                    <a:lumMod val="75000"/>
                  </a:schemeClr>
                </a:solidFill>
                <a:effectLst>
                  <a:outerShdw blurRad="38100" dist="38100" dir="2700000" algn="tl">
                    <a:srgbClr val="000000">
                      <a:alpha val="43137"/>
                    </a:srgbClr>
                  </a:outerShdw>
                </a:effectLst>
              </a:rPr>
              <a:t>超强的持续力</a:t>
            </a:r>
          </a:p>
          <a:p>
            <a:pPr marL="285750" indent="-285750"/>
            <a:r>
              <a:rPr lang="en-US" altLang="ko-KR" sz="1400" dirty="0" smtClean="0">
                <a:solidFill>
                  <a:schemeClr val="tx1">
                    <a:lumMod val="95000"/>
                    <a:lumOff val="5000"/>
                  </a:schemeClr>
                </a:solidFill>
              </a:rPr>
              <a:t>    </a:t>
            </a:r>
            <a:r>
              <a:rPr lang="en-US" altLang="zh-CN" sz="1400" b="1" dirty="0" smtClean="0"/>
              <a:t>- </a:t>
            </a:r>
            <a:r>
              <a:rPr lang="zh-CN" altLang="en-US" sz="1400" b="1" dirty="0" smtClean="0"/>
              <a:t>不会因水和汗液轻易褪去的防水产品</a:t>
            </a:r>
            <a:endParaRPr lang="zh-CN" altLang="en-US" sz="1400" dirty="0" smtClean="0"/>
          </a:p>
          <a:p>
            <a:pPr marL="285750" indent="-285750">
              <a:buFont typeface="Wingdings" pitchFamily="2" charset="2"/>
              <a:buChar char="l"/>
            </a:pPr>
            <a:endParaRPr lang="ko-KR" altLang="en-US" sz="1400" dirty="0">
              <a:solidFill>
                <a:schemeClr val="tx1">
                  <a:lumMod val="95000"/>
                  <a:lumOff val="5000"/>
                </a:schemeClr>
              </a:solidFill>
            </a:endParaRPr>
          </a:p>
        </p:txBody>
      </p:sp>
      <p:sp>
        <p:nvSpPr>
          <p:cNvPr id="6" name="TextBox 5"/>
          <p:cNvSpPr txBox="1"/>
          <p:nvPr/>
        </p:nvSpPr>
        <p:spPr>
          <a:xfrm>
            <a:off x="323528" y="4437112"/>
            <a:ext cx="7669492" cy="1077218"/>
          </a:xfrm>
          <a:prstGeom prst="rect">
            <a:avLst/>
          </a:prstGeom>
          <a:noFill/>
        </p:spPr>
        <p:txBody>
          <a:bodyPr wrap="square" rtlCol="0">
            <a:spAutoFit/>
          </a:bodyPr>
          <a:lstStyle/>
          <a:p>
            <a:pPr>
              <a:buFont typeface="Wingdings" pitchFamily="2" charset="2"/>
              <a:buChar char="l"/>
            </a:pPr>
            <a:r>
              <a:rPr lang="zh-CN" altLang="en-US" b="1" spc="50" dirty="0" smtClean="0">
                <a:ln w="11430"/>
                <a:solidFill>
                  <a:schemeClr val="accent6">
                    <a:lumMod val="75000"/>
                  </a:schemeClr>
                </a:solidFill>
                <a:effectLst>
                  <a:outerShdw blurRad="76200" dist="50800" dir="5400000" algn="tl" rotWithShape="0">
                    <a:srgbClr val="000000">
                      <a:alpha val="65000"/>
                    </a:srgbClr>
                  </a:outerShdw>
                </a:effectLst>
              </a:rPr>
              <a:t> 优秀的皮肤亲和性</a:t>
            </a:r>
            <a:endParaRPr lang="en-US" altLang="zh-CN" b="1" spc="50" dirty="0" smtClean="0">
              <a:ln w="11430"/>
              <a:solidFill>
                <a:schemeClr val="accent6">
                  <a:lumMod val="75000"/>
                </a:schemeClr>
              </a:solidFill>
              <a:effectLst>
                <a:outerShdw blurRad="76200" dist="50800" dir="5400000" algn="tl" rotWithShape="0">
                  <a:srgbClr val="000000">
                    <a:alpha val="65000"/>
                  </a:srgbClr>
                </a:outerShdw>
              </a:effectLst>
            </a:endParaRPr>
          </a:p>
          <a:p>
            <a:r>
              <a:rPr lang="en-US" altLang="zh-CN" sz="1400" b="1" dirty="0" smtClean="0"/>
              <a:t>  - </a:t>
            </a:r>
            <a:r>
              <a:rPr lang="zh-CN" altLang="en-US" sz="1400" b="1" dirty="0" smtClean="0"/>
              <a:t>获得专利的天然提取物会使发热敏感的皮肤变得健康和富有活力。</a:t>
            </a:r>
            <a:endParaRPr lang="zh-CN" altLang="en-US" sz="1400" dirty="0" smtClean="0"/>
          </a:p>
          <a:p>
            <a:r>
              <a:rPr lang="en-US" altLang="zh-CN" sz="1400" b="1" dirty="0" smtClean="0"/>
              <a:t>  - </a:t>
            </a:r>
            <a:r>
              <a:rPr lang="zh-CN" altLang="en-US" sz="1400" b="1" dirty="0" smtClean="0"/>
              <a:t>舒缓轻薄的触感，无粘着感，无油光，给皮肤清爽的感觉。</a:t>
            </a:r>
            <a:endParaRPr lang="zh-CN" altLang="en-US" sz="1400" dirty="0" smtClean="0"/>
          </a:p>
          <a:p>
            <a:pPr marL="285750" indent="-285750">
              <a:buFont typeface="Wingdings" pitchFamily="2" charset="2"/>
              <a:buChar char="l"/>
            </a:pPr>
            <a:endParaRPr lang="en-US" altLang="zh-CN" dirty="0" smtClean="0">
              <a:solidFill>
                <a:schemeClr val="accent6">
                  <a:lumMod val="75000"/>
                </a:schemeClr>
              </a:solidFill>
            </a:endParaRPr>
          </a:p>
        </p:txBody>
      </p:sp>
      <p:cxnSp>
        <p:nvCxnSpPr>
          <p:cNvPr id="17" name="직선 연결선 16"/>
          <p:cNvCxnSpPr/>
          <p:nvPr/>
        </p:nvCxnSpPr>
        <p:spPr>
          <a:xfrm>
            <a:off x="330803" y="3573016"/>
            <a:ext cx="854403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330803" y="4293096"/>
            <a:ext cx="854403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a:off x="257624" y="5373216"/>
            <a:ext cx="856284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 name="그림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6229" y="1761912"/>
            <a:ext cx="6084043" cy="16288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직사각형 9"/>
          <p:cNvSpPr/>
          <p:nvPr/>
        </p:nvSpPr>
        <p:spPr>
          <a:xfrm>
            <a:off x="340696" y="5517232"/>
            <a:ext cx="7802953" cy="861774"/>
          </a:xfrm>
          <a:prstGeom prst="rect">
            <a:avLst/>
          </a:prstGeom>
        </p:spPr>
        <p:txBody>
          <a:bodyPr wrap="square">
            <a:spAutoFit/>
          </a:bodyPr>
          <a:lstStyle/>
          <a:p>
            <a:pPr marL="342900" indent="-342900">
              <a:buFont typeface="Wingdings" pitchFamily="2" charset="2"/>
              <a:buChar char="l"/>
            </a:pPr>
            <a:r>
              <a:rPr lang="zh-CN" altLang="en-US" b="1" dirty="0" smtClean="0">
                <a:solidFill>
                  <a:schemeClr val="accent6">
                    <a:lumMod val="75000"/>
                  </a:schemeClr>
                </a:solidFill>
                <a:effectLst>
                  <a:outerShdw blurRad="38100" dist="38100" dir="2700000" algn="tl">
                    <a:srgbClr val="000000">
                      <a:alpha val="43137"/>
                    </a:srgbClr>
                  </a:outerShdw>
                </a:effectLst>
              </a:rPr>
              <a:t>绝对不含对皮肤有害的</a:t>
            </a:r>
            <a:r>
              <a:rPr lang="en-US" altLang="zh-CN" b="1" dirty="0" smtClean="0">
                <a:solidFill>
                  <a:schemeClr val="accent6">
                    <a:lumMod val="75000"/>
                  </a:schemeClr>
                </a:solidFill>
                <a:effectLst>
                  <a:outerShdw blurRad="38100" dist="38100" dir="2700000" algn="tl">
                    <a:srgbClr val="000000">
                      <a:alpha val="43137"/>
                    </a:srgbClr>
                  </a:outerShdw>
                </a:effectLst>
              </a:rPr>
              <a:t>5</a:t>
            </a:r>
            <a:r>
              <a:rPr lang="zh-CN" altLang="en-US" b="1" dirty="0" smtClean="0">
                <a:solidFill>
                  <a:schemeClr val="accent6">
                    <a:lumMod val="75000"/>
                  </a:schemeClr>
                </a:solidFill>
                <a:effectLst>
                  <a:outerShdw blurRad="38100" dist="38100" dir="2700000" algn="tl">
                    <a:srgbClr val="000000">
                      <a:alpha val="43137"/>
                    </a:srgbClr>
                  </a:outerShdw>
                </a:effectLst>
              </a:rPr>
              <a:t>种成分</a:t>
            </a:r>
          </a:p>
          <a:p>
            <a:r>
              <a:rPr lang="en-US" altLang="zh-CN" sz="1400" b="1" dirty="0" smtClean="0"/>
              <a:t>- </a:t>
            </a:r>
            <a:r>
              <a:rPr lang="zh-CN" altLang="en-US" sz="1400" b="1" dirty="0" smtClean="0"/>
              <a:t>人工防腐剂，酒精，人工色素，动物性原料，二苯甲酮</a:t>
            </a:r>
            <a:endParaRPr lang="zh-CN" altLang="en-US" sz="1400" dirty="0" smtClean="0"/>
          </a:p>
          <a:p>
            <a:pPr marL="285750" indent="-285750">
              <a:buFont typeface="Wingdings" pitchFamily="2" charset="2"/>
              <a:buChar char="l"/>
            </a:pPr>
            <a:endParaRPr lang="en-US" altLang="ko-KR" b="1" kern="1400" dirty="0" smtClean="0">
              <a:solidFill>
                <a:schemeClr val="accent6">
                  <a:lumMod val="75000"/>
                </a:schemeClr>
              </a:solidFill>
              <a:effectLst>
                <a:outerShdw blurRad="38100" dist="38100" dir="2700000" algn="tl">
                  <a:srgbClr val="000000">
                    <a:alpha val="43137"/>
                  </a:srgbClr>
                </a:outerShdw>
              </a:effectLst>
              <a:latin typeface="나눔고딕" pitchFamily="50" charset="-127"/>
              <a:ea typeface="나눔고딕" pitchFamily="50" charset="-127"/>
            </a:endParaRPr>
          </a:p>
        </p:txBody>
      </p:sp>
      <p:sp>
        <p:nvSpPr>
          <p:cNvPr id="23" name="직사각형 22"/>
          <p:cNvSpPr/>
          <p:nvPr/>
        </p:nvSpPr>
        <p:spPr>
          <a:xfrm>
            <a:off x="7624" y="6614687"/>
            <a:ext cx="10513168" cy="246221"/>
          </a:xfrm>
          <a:prstGeom prst="rect">
            <a:avLst/>
          </a:prstGeom>
        </p:spPr>
        <p:txBody>
          <a:bodyPr wrap="square">
            <a:spAutoFit/>
          </a:bodyPr>
          <a:lstStyle/>
          <a:p>
            <a:r>
              <a:rPr lang="en-US" altLang="zh-CN" sz="1000" b="1" i="1" spc="100" dirty="0" smtClean="0">
                <a:solidFill>
                  <a:schemeClr val="bg1"/>
                </a:solidFill>
              </a:rPr>
              <a:t>Ami </a:t>
            </a:r>
            <a:r>
              <a:rPr lang="zh-CN" altLang="en-US" sz="1000" b="1" i="1" spc="100" dirty="0" smtClean="0">
                <a:solidFill>
                  <a:schemeClr val="bg1"/>
                </a:solidFill>
              </a:rPr>
              <a:t>一</a:t>
            </a:r>
            <a:r>
              <a:rPr lang="zh-CN" altLang="en-US" sz="1000" b="1" i="1" spc="100" dirty="0">
                <a:solidFill>
                  <a:schemeClr val="bg1"/>
                </a:solidFill>
              </a:rPr>
              <a:t>词是为“朋友”之意的法语和有“细胞”之意的英</a:t>
            </a:r>
            <a:r>
              <a:rPr lang="zh-CN" altLang="en-US" sz="1000" b="1" i="1" spc="100" dirty="0" smtClean="0">
                <a:solidFill>
                  <a:schemeClr val="bg1"/>
                </a:solidFill>
              </a:rPr>
              <a:t>文 </a:t>
            </a:r>
            <a:r>
              <a:rPr lang="en-US" altLang="zh-CN" sz="1000" b="1" i="1" spc="100" dirty="0" smtClean="0">
                <a:solidFill>
                  <a:schemeClr val="bg1"/>
                </a:solidFill>
              </a:rPr>
              <a:t>cell </a:t>
            </a:r>
            <a:r>
              <a:rPr lang="zh-CN" altLang="en-US" sz="1000" b="1" i="1" spc="100" dirty="0" smtClean="0">
                <a:solidFill>
                  <a:schemeClr val="bg1"/>
                </a:solidFill>
              </a:rPr>
              <a:t>的</a:t>
            </a:r>
            <a:r>
              <a:rPr lang="zh-CN" altLang="en-US" sz="1000" b="1" i="1" spc="100" dirty="0">
                <a:solidFill>
                  <a:schemeClr val="bg1"/>
                </a:solidFill>
              </a:rPr>
              <a:t>合成词  蕴含着我们公司“想成为顾客最亲近的朋友”的经营哲学</a:t>
            </a:r>
            <a:endParaRPr lang="en-US" altLang="ko-KR" sz="1000" b="1" i="1" spc="100" dirty="0" smtClean="0">
              <a:solidFill>
                <a:schemeClr val="bg1"/>
              </a:solidFill>
            </a:endParaRPr>
          </a:p>
        </p:txBody>
      </p:sp>
      <p:sp>
        <p:nvSpPr>
          <p:cNvPr id="24" name="직사각형 23"/>
          <p:cNvSpPr/>
          <p:nvPr/>
        </p:nvSpPr>
        <p:spPr>
          <a:xfrm>
            <a:off x="107504" y="157286"/>
            <a:ext cx="2031325" cy="369332"/>
          </a:xfrm>
          <a:prstGeom prst="rect">
            <a:avLst/>
          </a:prstGeom>
        </p:spPr>
        <p:txBody>
          <a:bodyPr wrap="none">
            <a:spAutoFit/>
          </a:bodyPr>
          <a:lstStyle/>
          <a:p>
            <a:pPr fontAlgn="base"/>
            <a:r>
              <a:rPr lang="zh-CN" altLang="en-US" b="1" dirty="0">
                <a:effectLst>
                  <a:outerShdw blurRad="38100" dist="38100" dir="2700000" algn="tl">
                    <a:srgbClr val="000000">
                      <a:alpha val="43137"/>
                    </a:srgbClr>
                  </a:outerShdw>
                </a:effectLst>
              </a:rPr>
              <a:t>产品的特征与优点</a:t>
            </a:r>
          </a:p>
        </p:txBody>
      </p:sp>
    </p:spTree>
    <p:extLst>
      <p:ext uri="{BB962C8B-B14F-4D97-AF65-F5344CB8AC3E}">
        <p14:creationId xmlns:p14="http://schemas.microsoft.com/office/powerpoint/2010/main" val="510384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115748"/>
            <a:ext cx="2160240" cy="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바닥글 개체 틀 1"/>
          <p:cNvSpPr>
            <a:spLocks noGrp="1"/>
          </p:cNvSpPr>
          <p:nvPr>
            <p:ph type="ftr" sz="quarter" idx="11"/>
          </p:nvPr>
        </p:nvSpPr>
        <p:spPr>
          <a:xfrm>
            <a:off x="3104765" y="6271861"/>
            <a:ext cx="2895600" cy="365125"/>
          </a:xfrm>
        </p:spPr>
        <p:txBody>
          <a:bodyPr/>
          <a:lstStyle/>
          <a:p>
            <a:r>
              <a:rPr lang="en-US" altLang="ko-KR" dirty="0" smtClean="0"/>
              <a:t>www.amicell.co.kr</a:t>
            </a:r>
            <a:endParaRPr lang="ko-KR" altLang="en-US" dirty="0"/>
          </a:p>
        </p:txBody>
      </p:sp>
      <p:pic>
        <p:nvPicPr>
          <p:cNvPr id="2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0619" y="59016"/>
            <a:ext cx="479695" cy="467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직사각형 55"/>
          <p:cNvSpPr/>
          <p:nvPr/>
        </p:nvSpPr>
        <p:spPr>
          <a:xfrm>
            <a:off x="0" y="6605978"/>
            <a:ext cx="9143999" cy="2520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57" name="모서리가 둥근 직사각형 56"/>
          <p:cNvSpPr/>
          <p:nvPr/>
        </p:nvSpPr>
        <p:spPr>
          <a:xfrm>
            <a:off x="7692142" y="6370879"/>
            <a:ext cx="890163" cy="26749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latin typeface="Adobe Ming Std L" pitchFamily="18" charset="-128"/>
                <a:ea typeface="Adobe Ming Std L" pitchFamily="18" charset="-128"/>
              </a:rPr>
              <a:t>Amicell</a:t>
            </a:r>
            <a:endParaRPr lang="ko-KR" altLang="en-US" sz="1400" b="1" dirty="0">
              <a:latin typeface="Adobe Ming Std L" pitchFamily="18" charset="-128"/>
            </a:endParaRPr>
          </a:p>
        </p:txBody>
      </p:sp>
      <p:pic>
        <p:nvPicPr>
          <p:cNvPr id="5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9602" y="6370879"/>
            <a:ext cx="76014" cy="10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직사각형 20"/>
          <p:cNvSpPr/>
          <p:nvPr/>
        </p:nvSpPr>
        <p:spPr>
          <a:xfrm>
            <a:off x="-23973" y="556199"/>
            <a:ext cx="9167973"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3" name="직사각형 2"/>
          <p:cNvSpPr/>
          <p:nvPr/>
        </p:nvSpPr>
        <p:spPr>
          <a:xfrm>
            <a:off x="395536" y="908720"/>
            <a:ext cx="3713626" cy="1846659"/>
          </a:xfrm>
          <a:prstGeom prst="rect">
            <a:avLst/>
          </a:prstGeom>
        </p:spPr>
        <p:txBody>
          <a:bodyPr wrap="square">
            <a:spAutoFit/>
          </a:bodyPr>
          <a:lstStyle/>
          <a:p>
            <a:endParaRPr lang="zh-CN" altLang="en-US" sz="1600" dirty="0" smtClean="0"/>
          </a:p>
          <a:p>
            <a:pPr>
              <a:buFont typeface="Wingdings" pitchFamily="2" charset="2"/>
              <a:buChar char="l"/>
            </a:pPr>
            <a:r>
              <a:rPr lang="zh-CN" altLang="en-US" b="1" dirty="0" smtClean="0">
                <a:solidFill>
                  <a:schemeClr val="accent6">
                    <a:lumMod val="75000"/>
                  </a:schemeClr>
                </a:solidFill>
                <a:effectLst>
                  <a:outerShdw blurRad="38100" dist="38100" dir="2700000" algn="tl">
                    <a:srgbClr val="000000">
                      <a:alpha val="43137"/>
                    </a:srgbClr>
                  </a:outerShdw>
                </a:effectLst>
              </a:rPr>
              <a:t> 无粘着感，无白浊现象</a:t>
            </a:r>
            <a:endParaRPr lang="en-US" altLang="zh-CN" b="1" dirty="0" smtClean="0">
              <a:solidFill>
                <a:schemeClr val="accent6">
                  <a:lumMod val="75000"/>
                </a:schemeClr>
              </a:solidFill>
              <a:effectLst>
                <a:outerShdw blurRad="38100" dist="38100" dir="2700000" algn="tl">
                  <a:srgbClr val="000000">
                    <a:alpha val="43137"/>
                  </a:srgbClr>
                </a:outerShdw>
              </a:effectLst>
            </a:endParaRPr>
          </a:p>
          <a:p>
            <a:endParaRPr lang="zh-CN" altLang="en-US" sz="1600" dirty="0" smtClean="0"/>
          </a:p>
          <a:p>
            <a:r>
              <a:rPr lang="en-US" altLang="zh-CN" sz="1600" b="1" dirty="0" smtClean="0"/>
              <a:t>- </a:t>
            </a:r>
            <a:r>
              <a:rPr lang="zh-CN" altLang="en-US" sz="1600" b="1" dirty="0" smtClean="0"/>
              <a:t>使用高超的微沙技术</a:t>
            </a:r>
            <a:endParaRPr lang="en-US" altLang="zh-CN" sz="1600" b="1" dirty="0" smtClean="0"/>
          </a:p>
          <a:p>
            <a:r>
              <a:rPr lang="zh-CN" altLang="en-US" sz="1600" b="1" dirty="0" smtClean="0"/>
              <a:t>（</a:t>
            </a:r>
            <a:r>
              <a:rPr lang="en-US" altLang="zh-CN" sz="1600" b="1" dirty="0" smtClean="0"/>
              <a:t>Power in gel system</a:t>
            </a:r>
            <a:r>
              <a:rPr lang="zh-CN" altLang="en-US" sz="1600" b="1" dirty="0" smtClean="0"/>
              <a:t>）微粒化使其轻薄且紧贴皮肤，无凝结和白浊现象。</a:t>
            </a:r>
            <a:endParaRPr lang="zh-CN" altLang="en-US" sz="1600" dirty="0" smtClean="0"/>
          </a:p>
          <a:p>
            <a:pPr marL="285750" indent="-285750" fontAlgn="base">
              <a:buFont typeface="Wingdings" pitchFamily="2" charset="2"/>
              <a:buChar char="l"/>
            </a:pPr>
            <a:endParaRPr lang="ko-KR" altLang="en-US" sz="1600" b="1" dirty="0"/>
          </a:p>
        </p:txBody>
      </p:sp>
      <p:sp>
        <p:nvSpPr>
          <p:cNvPr id="14" name="TextBox 13"/>
          <p:cNvSpPr txBox="1"/>
          <p:nvPr/>
        </p:nvSpPr>
        <p:spPr>
          <a:xfrm>
            <a:off x="407610" y="4653136"/>
            <a:ext cx="2834430" cy="1292662"/>
          </a:xfrm>
          <a:prstGeom prst="rect">
            <a:avLst/>
          </a:prstGeom>
          <a:noFill/>
        </p:spPr>
        <p:txBody>
          <a:bodyPr wrap="none" rtlCol="0">
            <a:spAutoFit/>
          </a:bodyPr>
          <a:lstStyle/>
          <a:p>
            <a:pPr>
              <a:buFont typeface="Wingdings" pitchFamily="2" charset="2"/>
              <a:buChar char="l"/>
            </a:pPr>
            <a:r>
              <a:rPr lang="zh-CN" altLang="en-US" b="1" dirty="0" smtClean="0">
                <a:solidFill>
                  <a:schemeClr val="accent6">
                    <a:lumMod val="75000"/>
                  </a:schemeClr>
                </a:solidFill>
                <a:effectLst>
                  <a:outerShdw blurRad="38100" dist="38100" dir="2700000" algn="tl">
                    <a:srgbClr val="000000">
                      <a:alpha val="43137"/>
                    </a:srgbClr>
                  </a:outerShdw>
                </a:effectLst>
              </a:rPr>
              <a:t>光滑细腻的使用体验</a:t>
            </a:r>
            <a:endParaRPr lang="en-US" altLang="zh-CN" b="1" dirty="0" smtClean="0">
              <a:solidFill>
                <a:schemeClr val="accent6">
                  <a:lumMod val="75000"/>
                </a:schemeClr>
              </a:solidFill>
              <a:effectLst>
                <a:outerShdw blurRad="38100" dist="38100" dir="2700000" algn="tl">
                  <a:srgbClr val="000000">
                    <a:alpha val="43137"/>
                  </a:srgbClr>
                </a:outerShdw>
              </a:effectLst>
            </a:endParaRPr>
          </a:p>
          <a:p>
            <a:pPr>
              <a:buFont typeface="Wingdings" pitchFamily="2" charset="2"/>
              <a:buChar char="l"/>
            </a:pPr>
            <a:endParaRPr lang="zh-CN" altLang="en-US" b="1" dirty="0" smtClean="0">
              <a:solidFill>
                <a:schemeClr val="accent6">
                  <a:lumMod val="75000"/>
                </a:schemeClr>
              </a:solidFill>
              <a:effectLst>
                <a:outerShdw blurRad="38100" dist="38100" dir="2700000" algn="tl">
                  <a:srgbClr val="000000">
                    <a:alpha val="43137"/>
                  </a:srgbClr>
                </a:outerShdw>
              </a:effectLst>
            </a:endParaRPr>
          </a:p>
          <a:p>
            <a:r>
              <a:rPr lang="en-US" altLang="zh-CN" sz="1400" b="1" dirty="0" smtClean="0"/>
              <a:t>- </a:t>
            </a:r>
            <a:r>
              <a:rPr lang="zh-CN" altLang="en-US" sz="1400" b="1" dirty="0" smtClean="0"/>
              <a:t>含水的网状构造高分子防晒霜。</a:t>
            </a:r>
            <a:endParaRPr lang="zh-CN" altLang="en-US" sz="1400" dirty="0" smtClean="0"/>
          </a:p>
          <a:p>
            <a:r>
              <a:rPr lang="en-US" altLang="zh-CN" sz="1400" b="1" dirty="0" smtClean="0"/>
              <a:t>- </a:t>
            </a:r>
            <a:r>
              <a:rPr lang="zh-CN" altLang="en-US" sz="1400" b="1" dirty="0" smtClean="0"/>
              <a:t>无不适感，清爽的使用体验</a:t>
            </a:r>
            <a:endParaRPr lang="zh-CN" altLang="en-US" sz="1400" dirty="0" smtClean="0"/>
          </a:p>
          <a:p>
            <a:endParaRPr lang="ko-KR" altLang="en-US" sz="1400" dirty="0"/>
          </a:p>
        </p:txBody>
      </p:sp>
      <p:pic>
        <p:nvPicPr>
          <p:cNvPr id="6" name="그림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91297" y="4509120"/>
            <a:ext cx="4166577" cy="1562157"/>
          </a:xfrm>
          <a:prstGeom prst="rect">
            <a:avLst/>
          </a:prstGeom>
        </p:spPr>
      </p:pic>
      <p:cxnSp>
        <p:nvCxnSpPr>
          <p:cNvPr id="16" name="직선 연결선 15"/>
          <p:cNvCxnSpPr/>
          <p:nvPr/>
        </p:nvCxnSpPr>
        <p:spPr>
          <a:xfrm>
            <a:off x="584164" y="4242792"/>
            <a:ext cx="835292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그림 4"/>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4289667" y="735457"/>
            <a:ext cx="3754676" cy="33890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직사각형 16"/>
          <p:cNvSpPr/>
          <p:nvPr/>
        </p:nvSpPr>
        <p:spPr>
          <a:xfrm>
            <a:off x="7624" y="6614687"/>
            <a:ext cx="10513168" cy="246221"/>
          </a:xfrm>
          <a:prstGeom prst="rect">
            <a:avLst/>
          </a:prstGeom>
        </p:spPr>
        <p:txBody>
          <a:bodyPr wrap="square">
            <a:spAutoFit/>
          </a:bodyPr>
          <a:lstStyle/>
          <a:p>
            <a:r>
              <a:rPr lang="en-US" altLang="zh-CN" sz="1000" b="1" i="1" spc="100" dirty="0" smtClean="0">
                <a:solidFill>
                  <a:schemeClr val="bg1"/>
                </a:solidFill>
              </a:rPr>
              <a:t>Ami </a:t>
            </a:r>
            <a:r>
              <a:rPr lang="zh-CN" altLang="en-US" sz="1000" b="1" i="1" spc="100" dirty="0" smtClean="0">
                <a:solidFill>
                  <a:schemeClr val="bg1"/>
                </a:solidFill>
              </a:rPr>
              <a:t>一</a:t>
            </a:r>
            <a:r>
              <a:rPr lang="zh-CN" altLang="en-US" sz="1000" b="1" i="1" spc="100" dirty="0">
                <a:solidFill>
                  <a:schemeClr val="bg1"/>
                </a:solidFill>
              </a:rPr>
              <a:t>词是为“朋友”之意的法语和有“细胞”之意的英</a:t>
            </a:r>
            <a:r>
              <a:rPr lang="zh-CN" altLang="en-US" sz="1000" b="1" i="1" spc="100" dirty="0" smtClean="0">
                <a:solidFill>
                  <a:schemeClr val="bg1"/>
                </a:solidFill>
              </a:rPr>
              <a:t>文 </a:t>
            </a:r>
            <a:r>
              <a:rPr lang="en-US" altLang="zh-CN" sz="1000" b="1" i="1" spc="100" dirty="0" smtClean="0">
                <a:solidFill>
                  <a:schemeClr val="bg1"/>
                </a:solidFill>
              </a:rPr>
              <a:t>cell </a:t>
            </a:r>
            <a:r>
              <a:rPr lang="zh-CN" altLang="en-US" sz="1000" b="1" i="1" spc="100" dirty="0" smtClean="0">
                <a:solidFill>
                  <a:schemeClr val="bg1"/>
                </a:solidFill>
              </a:rPr>
              <a:t>的</a:t>
            </a:r>
            <a:r>
              <a:rPr lang="zh-CN" altLang="en-US" sz="1000" b="1" i="1" spc="100" dirty="0">
                <a:solidFill>
                  <a:schemeClr val="bg1"/>
                </a:solidFill>
              </a:rPr>
              <a:t>合成词  蕴含着我们公司“想成为顾客最亲近的朋友”的经营哲学</a:t>
            </a:r>
            <a:endParaRPr lang="en-US" altLang="ko-KR" sz="1000" b="1" i="1" spc="100" dirty="0" smtClean="0">
              <a:solidFill>
                <a:schemeClr val="bg1"/>
              </a:solidFill>
            </a:endParaRPr>
          </a:p>
        </p:txBody>
      </p:sp>
      <p:sp>
        <p:nvSpPr>
          <p:cNvPr id="18" name="직사각형 17"/>
          <p:cNvSpPr/>
          <p:nvPr/>
        </p:nvSpPr>
        <p:spPr>
          <a:xfrm>
            <a:off x="107504" y="157286"/>
            <a:ext cx="2031325" cy="369332"/>
          </a:xfrm>
          <a:prstGeom prst="rect">
            <a:avLst/>
          </a:prstGeom>
        </p:spPr>
        <p:txBody>
          <a:bodyPr wrap="none">
            <a:spAutoFit/>
          </a:bodyPr>
          <a:lstStyle/>
          <a:p>
            <a:pPr fontAlgn="base"/>
            <a:r>
              <a:rPr lang="zh-CN" altLang="en-US" b="1" dirty="0">
                <a:effectLst>
                  <a:outerShdw blurRad="38100" dist="38100" dir="2700000" algn="tl">
                    <a:srgbClr val="000000">
                      <a:alpha val="43137"/>
                    </a:srgbClr>
                  </a:outerShdw>
                </a:effectLst>
              </a:rPr>
              <a:t>产品的特征与优点</a:t>
            </a:r>
          </a:p>
        </p:txBody>
      </p:sp>
      <p:sp>
        <p:nvSpPr>
          <p:cNvPr id="19" name="직사각형 18"/>
          <p:cNvSpPr/>
          <p:nvPr/>
        </p:nvSpPr>
        <p:spPr>
          <a:xfrm>
            <a:off x="683568" y="2636912"/>
            <a:ext cx="4572000" cy="1569660"/>
          </a:xfrm>
          <a:prstGeom prst="rect">
            <a:avLst/>
          </a:prstGeom>
        </p:spPr>
        <p:txBody>
          <a:bodyPr>
            <a:spAutoFit/>
          </a:bodyPr>
          <a:lstStyle/>
          <a:p>
            <a:r>
              <a:rPr lang="en-US" altLang="ko-KR" sz="1200" b="1" dirty="0" smtClean="0">
                <a:solidFill>
                  <a:schemeClr val="tx1">
                    <a:lumMod val="50000"/>
                    <a:lumOff val="50000"/>
                  </a:schemeClr>
                </a:solidFill>
              </a:rPr>
              <a:t>*</a:t>
            </a:r>
            <a:r>
              <a:rPr lang="ko-KR" altLang="en-US" sz="1200" b="1" dirty="0" err="1" smtClean="0">
                <a:solidFill>
                  <a:schemeClr val="tx1">
                    <a:lumMod val="50000"/>
                    <a:lumOff val="50000"/>
                  </a:schemeClr>
                </a:solidFill>
              </a:rPr>
              <a:t>最佳的粉粒子大小</a:t>
            </a:r>
            <a:r>
              <a:rPr lang="ko-KR" altLang="en-US" sz="1200" b="1" dirty="0" smtClean="0">
                <a:solidFill>
                  <a:schemeClr val="tx1">
                    <a:lumMod val="50000"/>
                    <a:lumOff val="50000"/>
                  </a:schemeClr>
                </a:solidFill>
              </a:rPr>
              <a:t>（</a:t>
            </a:r>
            <a:r>
              <a:rPr lang="en-US" altLang="ko-KR" sz="1200" b="1" dirty="0" smtClean="0">
                <a:solidFill>
                  <a:schemeClr val="tx1">
                    <a:lumMod val="50000"/>
                    <a:lumOff val="50000"/>
                  </a:schemeClr>
                </a:solidFill>
              </a:rPr>
              <a:t>200nm</a:t>
            </a:r>
            <a:r>
              <a:rPr lang="ko-KR" altLang="en-US" sz="1200" b="1" dirty="0" smtClean="0">
                <a:solidFill>
                  <a:schemeClr val="tx1">
                    <a:lumMod val="50000"/>
                    <a:lumOff val="50000"/>
                  </a:schemeClr>
                </a:solidFill>
              </a:rPr>
              <a:t>）</a:t>
            </a:r>
          </a:p>
          <a:p>
            <a:r>
              <a:rPr lang="en-US" altLang="ko-KR" sz="1200" b="1" dirty="0" smtClean="0">
                <a:solidFill>
                  <a:schemeClr val="tx1">
                    <a:lumMod val="50000"/>
                    <a:lumOff val="50000"/>
                  </a:schemeClr>
                </a:solidFill>
              </a:rPr>
              <a:t> -</a:t>
            </a:r>
            <a:r>
              <a:rPr lang="ko-KR" altLang="en-US" sz="1200" b="1" dirty="0" err="1" smtClean="0">
                <a:solidFill>
                  <a:schemeClr val="tx1">
                    <a:lumMod val="50000"/>
                    <a:lumOff val="50000"/>
                  </a:schemeClr>
                </a:solidFill>
              </a:rPr>
              <a:t>粉粒子大小的均一化</a:t>
            </a:r>
            <a:endParaRPr lang="ko-KR" altLang="en-US" sz="1200" b="1" dirty="0" smtClean="0">
              <a:solidFill>
                <a:schemeClr val="tx1">
                  <a:lumMod val="50000"/>
                  <a:lumOff val="50000"/>
                </a:schemeClr>
              </a:solidFill>
            </a:endParaRPr>
          </a:p>
          <a:p>
            <a:endParaRPr lang="en-US" altLang="ko-KR" sz="1200" b="1" dirty="0" smtClean="0">
              <a:solidFill>
                <a:schemeClr val="tx1">
                  <a:lumMod val="50000"/>
                  <a:lumOff val="50000"/>
                </a:schemeClr>
              </a:solidFill>
            </a:endParaRPr>
          </a:p>
          <a:p>
            <a:r>
              <a:rPr lang="en-US" altLang="ko-KR" sz="1200" b="1" dirty="0" smtClean="0">
                <a:solidFill>
                  <a:schemeClr val="tx1">
                    <a:lumMod val="50000"/>
                    <a:lumOff val="50000"/>
                  </a:schemeClr>
                </a:solidFill>
              </a:rPr>
              <a:t>*</a:t>
            </a:r>
            <a:r>
              <a:rPr lang="ko-KR" altLang="en-US" sz="1200" b="1" dirty="0" err="1" smtClean="0">
                <a:solidFill>
                  <a:schemeClr val="tx1">
                    <a:lumMod val="50000"/>
                    <a:lumOff val="50000"/>
                  </a:schemeClr>
                </a:solidFill>
              </a:rPr>
              <a:t>透明性极大化</a:t>
            </a:r>
            <a:r>
              <a:rPr lang="ko-KR" altLang="en-US" sz="1200" b="1" dirty="0" smtClean="0">
                <a:solidFill>
                  <a:schemeClr val="tx1">
                    <a:lumMod val="50000"/>
                    <a:lumOff val="50000"/>
                  </a:schemeClr>
                </a:solidFill>
              </a:rPr>
              <a:t>，</a:t>
            </a:r>
            <a:r>
              <a:rPr lang="ko-KR" altLang="en-US" sz="1200" b="1" dirty="0" err="1" smtClean="0">
                <a:solidFill>
                  <a:schemeClr val="tx1">
                    <a:lumMod val="50000"/>
                    <a:lumOff val="50000"/>
                  </a:schemeClr>
                </a:solidFill>
              </a:rPr>
              <a:t>白浊程度最小化</a:t>
            </a:r>
            <a:r>
              <a:rPr lang="ko-KR" altLang="en-US" sz="1200" b="1" dirty="0" smtClean="0">
                <a:solidFill>
                  <a:schemeClr val="tx1">
                    <a:lumMod val="50000"/>
                    <a:lumOff val="50000"/>
                  </a:schemeClr>
                </a:solidFill>
              </a:rPr>
              <a:t>，</a:t>
            </a:r>
          </a:p>
          <a:p>
            <a:r>
              <a:rPr lang="en-US" altLang="ko-KR" sz="1200" b="1" dirty="0" smtClean="0">
                <a:solidFill>
                  <a:schemeClr val="tx1">
                    <a:lumMod val="50000"/>
                    <a:lumOff val="50000"/>
                  </a:schemeClr>
                </a:solidFill>
              </a:rPr>
              <a:t> SPF</a:t>
            </a:r>
            <a:r>
              <a:rPr lang="ko-KR" altLang="en-US" sz="1200" b="1" dirty="0" err="1" smtClean="0">
                <a:solidFill>
                  <a:schemeClr val="tx1">
                    <a:lumMod val="50000"/>
                    <a:lumOff val="50000"/>
                  </a:schemeClr>
                </a:solidFill>
              </a:rPr>
              <a:t>最大效率化</a:t>
            </a:r>
            <a:r>
              <a:rPr lang="ko-KR" altLang="en-US" sz="1200" b="1" dirty="0" smtClean="0">
                <a:solidFill>
                  <a:schemeClr val="tx1">
                    <a:lumMod val="50000"/>
                    <a:lumOff val="50000"/>
                  </a:schemeClr>
                </a:solidFill>
              </a:rPr>
              <a:t>，皮肤刺激最小化</a:t>
            </a:r>
          </a:p>
          <a:p>
            <a:endParaRPr lang="en-US" altLang="ko-KR" sz="1200" b="1" dirty="0" smtClean="0">
              <a:solidFill>
                <a:schemeClr val="tx1">
                  <a:lumMod val="50000"/>
                  <a:lumOff val="50000"/>
                </a:schemeClr>
              </a:solidFill>
            </a:endParaRPr>
          </a:p>
          <a:p>
            <a:r>
              <a:rPr lang="en-US" altLang="ko-KR" sz="1200" b="1" dirty="0" smtClean="0">
                <a:solidFill>
                  <a:schemeClr val="tx1">
                    <a:lumMod val="50000"/>
                    <a:lumOff val="50000"/>
                  </a:schemeClr>
                </a:solidFill>
              </a:rPr>
              <a:t>*</a:t>
            </a:r>
            <a:r>
              <a:rPr lang="ko-KR" altLang="en-US" sz="1200" b="1" dirty="0" err="1" smtClean="0">
                <a:solidFill>
                  <a:schemeClr val="tx1">
                    <a:lumMod val="50000"/>
                    <a:lumOff val="50000"/>
                  </a:schemeClr>
                </a:solidFill>
              </a:rPr>
              <a:t>用最少的防晒霜</a:t>
            </a:r>
            <a:endParaRPr lang="ko-KR" altLang="en-US" sz="1200" b="1" dirty="0" smtClean="0">
              <a:solidFill>
                <a:schemeClr val="tx1">
                  <a:lumMod val="50000"/>
                  <a:lumOff val="50000"/>
                </a:schemeClr>
              </a:solidFill>
            </a:endParaRPr>
          </a:p>
          <a:p>
            <a:r>
              <a:rPr lang="ko-KR" altLang="en-US" sz="1200" b="1" dirty="0" smtClean="0">
                <a:solidFill>
                  <a:schemeClr val="tx1">
                    <a:lumMod val="50000"/>
                    <a:lumOff val="50000"/>
                  </a:schemeClr>
                </a:solidFill>
              </a:rPr>
              <a:t>  </a:t>
            </a:r>
            <a:r>
              <a:rPr lang="ko-KR" altLang="en-US" sz="1200" b="1" dirty="0" err="1" smtClean="0">
                <a:solidFill>
                  <a:schemeClr val="tx1">
                    <a:lumMod val="50000"/>
                    <a:lumOff val="50000"/>
                  </a:schemeClr>
                </a:solidFill>
              </a:rPr>
              <a:t>最大的防晒效果</a:t>
            </a:r>
            <a:endParaRPr lang="ko-KR" altLang="en-US" sz="1200" b="1" dirty="0">
              <a:solidFill>
                <a:schemeClr val="tx1">
                  <a:lumMod val="50000"/>
                  <a:lumOff val="50000"/>
                </a:schemeClr>
              </a:solidFill>
            </a:endParaRPr>
          </a:p>
        </p:txBody>
      </p:sp>
    </p:spTree>
    <p:extLst>
      <p:ext uri="{BB962C8B-B14F-4D97-AF65-F5344CB8AC3E}">
        <p14:creationId xmlns:p14="http://schemas.microsoft.com/office/powerpoint/2010/main" val="13936474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115748"/>
            <a:ext cx="2160240" cy="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바닥글 개체 틀 1"/>
          <p:cNvSpPr>
            <a:spLocks noGrp="1"/>
          </p:cNvSpPr>
          <p:nvPr>
            <p:ph type="ftr" sz="quarter" idx="11"/>
          </p:nvPr>
        </p:nvSpPr>
        <p:spPr>
          <a:xfrm>
            <a:off x="3104765" y="6271861"/>
            <a:ext cx="2895600" cy="365125"/>
          </a:xfrm>
        </p:spPr>
        <p:txBody>
          <a:bodyPr/>
          <a:lstStyle/>
          <a:p>
            <a:r>
              <a:rPr lang="en-US" altLang="ko-KR" dirty="0" smtClean="0"/>
              <a:t>www.amicell.co.kr</a:t>
            </a:r>
            <a:endParaRPr lang="ko-KR" altLang="en-US" dirty="0"/>
          </a:p>
        </p:txBody>
      </p:sp>
      <p:pic>
        <p:nvPicPr>
          <p:cNvPr id="2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0619" y="59016"/>
            <a:ext cx="479695" cy="467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직사각형 55"/>
          <p:cNvSpPr/>
          <p:nvPr/>
        </p:nvSpPr>
        <p:spPr>
          <a:xfrm>
            <a:off x="0" y="6605978"/>
            <a:ext cx="9143999" cy="2520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57" name="모서리가 둥근 직사각형 56"/>
          <p:cNvSpPr/>
          <p:nvPr/>
        </p:nvSpPr>
        <p:spPr>
          <a:xfrm>
            <a:off x="7692142" y="6370879"/>
            <a:ext cx="890163" cy="26749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latin typeface="Adobe Ming Std L" pitchFamily="18" charset="-128"/>
                <a:ea typeface="Adobe Ming Std L" pitchFamily="18" charset="-128"/>
              </a:rPr>
              <a:t>Amicell</a:t>
            </a:r>
            <a:endParaRPr lang="ko-KR" altLang="en-US" sz="1400" b="1" dirty="0">
              <a:latin typeface="Adobe Ming Std L" pitchFamily="18" charset="-128"/>
            </a:endParaRPr>
          </a:p>
        </p:txBody>
      </p:sp>
      <p:pic>
        <p:nvPicPr>
          <p:cNvPr id="5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9602" y="6370879"/>
            <a:ext cx="76014" cy="10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직사각형 20"/>
          <p:cNvSpPr/>
          <p:nvPr/>
        </p:nvSpPr>
        <p:spPr>
          <a:xfrm>
            <a:off x="-23973" y="556199"/>
            <a:ext cx="9167973"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pic>
        <p:nvPicPr>
          <p:cNvPr id="5" name="그림 4"/>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32040" y="1124744"/>
            <a:ext cx="3395838" cy="1957206"/>
          </a:xfrm>
          <a:prstGeom prst="rect">
            <a:avLst/>
          </a:prstGeom>
        </p:spPr>
      </p:pic>
      <p:cxnSp>
        <p:nvCxnSpPr>
          <p:cNvPr id="14" name="직선 연결선 13"/>
          <p:cNvCxnSpPr/>
          <p:nvPr/>
        </p:nvCxnSpPr>
        <p:spPr>
          <a:xfrm>
            <a:off x="4716016" y="742774"/>
            <a:ext cx="0" cy="376634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직사각형 5"/>
          <p:cNvSpPr/>
          <p:nvPr/>
        </p:nvSpPr>
        <p:spPr>
          <a:xfrm>
            <a:off x="4860032" y="2996952"/>
            <a:ext cx="4104456" cy="2462213"/>
          </a:xfrm>
          <a:prstGeom prst="rect">
            <a:avLst/>
          </a:prstGeom>
        </p:spPr>
        <p:txBody>
          <a:bodyPr wrap="square">
            <a:spAutoFit/>
          </a:bodyPr>
          <a:lstStyle/>
          <a:p>
            <a:r>
              <a:rPr lang="en-US" altLang="zh-CN" sz="1400" dirty="0" smtClean="0"/>
              <a:t>-</a:t>
            </a:r>
            <a:r>
              <a:rPr lang="zh-CN" altLang="en-US" sz="1400" dirty="0" smtClean="0"/>
              <a:t>食药厅认证紫外线阻断机能性成份</a:t>
            </a:r>
          </a:p>
          <a:p>
            <a:r>
              <a:rPr lang="en-US" altLang="zh-CN" sz="1400" dirty="0" smtClean="0"/>
              <a:t>-</a:t>
            </a:r>
            <a:r>
              <a:rPr lang="zh-CN" altLang="en-US" sz="1400" dirty="0" smtClean="0"/>
              <a:t>矿物质的一种紫外线阻断成份中最接近天然成分</a:t>
            </a:r>
            <a:r>
              <a:rPr lang="en-US" altLang="zh-CN" sz="1400" dirty="0" smtClean="0"/>
              <a:t>,</a:t>
            </a:r>
            <a:r>
              <a:rPr lang="zh-CN" altLang="en-US" sz="1400" dirty="0" smtClean="0"/>
              <a:t>是最理想的紫外线阻断成份</a:t>
            </a:r>
          </a:p>
          <a:p>
            <a:r>
              <a:rPr lang="en-US" altLang="zh-CN" sz="1400" dirty="0" smtClean="0"/>
              <a:t>-</a:t>
            </a:r>
            <a:r>
              <a:rPr lang="zh-CN" altLang="en-US" sz="1400" dirty="0" smtClean="0"/>
              <a:t>物理性紫外线阻断原料</a:t>
            </a:r>
          </a:p>
          <a:p>
            <a:r>
              <a:rPr lang="en-US" altLang="zh-CN" sz="1400" dirty="0" smtClean="0"/>
              <a:t>-</a:t>
            </a:r>
            <a:r>
              <a:rPr lang="zh-CN" altLang="en-US" sz="1400" dirty="0" smtClean="0"/>
              <a:t>无毒，无刺激</a:t>
            </a:r>
          </a:p>
          <a:p>
            <a:r>
              <a:rPr lang="en-US" altLang="zh-CN" sz="1400" dirty="0" smtClean="0"/>
              <a:t>-</a:t>
            </a:r>
            <a:r>
              <a:rPr lang="zh-CN" altLang="en-US" sz="1400" dirty="0" smtClean="0"/>
              <a:t>不会使皮肤有不适，虽然是化学的但是依然安全</a:t>
            </a:r>
          </a:p>
          <a:p>
            <a:r>
              <a:rPr lang="en-US" altLang="zh-CN" sz="1400" dirty="0" smtClean="0"/>
              <a:t>-</a:t>
            </a:r>
            <a:r>
              <a:rPr lang="zh-CN" altLang="en-US" sz="1400" dirty="0" smtClean="0"/>
              <a:t>广泛的紫外线阻断能力</a:t>
            </a:r>
          </a:p>
          <a:p>
            <a:r>
              <a:rPr lang="zh-CN" altLang="en-US" sz="1400" dirty="0" smtClean="0"/>
              <a:t> </a:t>
            </a:r>
          </a:p>
          <a:p>
            <a:r>
              <a:rPr lang="en-US" altLang="ko-KR" sz="1400" b="1" dirty="0"/>
              <a:t> </a:t>
            </a:r>
          </a:p>
          <a:p>
            <a:r>
              <a:rPr lang="en-US" altLang="ko-KR" sz="1400" dirty="0"/>
              <a:t>   </a:t>
            </a:r>
          </a:p>
          <a:p>
            <a:r>
              <a:rPr lang="en-US" altLang="ko-KR" sz="1400" dirty="0"/>
              <a:t> </a:t>
            </a:r>
          </a:p>
        </p:txBody>
      </p:sp>
      <p:pic>
        <p:nvPicPr>
          <p:cNvPr id="9" name="그림 8"/>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tretch>
            <a:fillRect/>
          </a:stretch>
        </p:blipFill>
        <p:spPr>
          <a:xfrm>
            <a:off x="2123728" y="4869160"/>
            <a:ext cx="2779515" cy="1488182"/>
          </a:xfrm>
          <a:prstGeom prst="rect">
            <a:avLst/>
          </a:prstGeom>
        </p:spPr>
      </p:pic>
      <p:sp>
        <p:nvSpPr>
          <p:cNvPr id="10" name="TextBox 9"/>
          <p:cNvSpPr txBox="1"/>
          <p:nvPr/>
        </p:nvSpPr>
        <p:spPr>
          <a:xfrm>
            <a:off x="251520" y="5229200"/>
            <a:ext cx="1725152" cy="584775"/>
          </a:xfrm>
          <a:prstGeom prst="rect">
            <a:avLst/>
          </a:prstGeom>
          <a:noFill/>
        </p:spPr>
        <p:txBody>
          <a:bodyPr wrap="none" rtlCol="0">
            <a:spAutoFit/>
          </a:bodyPr>
          <a:lstStyle/>
          <a:p>
            <a:pPr algn="ctr"/>
            <a:r>
              <a:rPr lang="en-US" altLang="zh-CN" sz="1600" b="1" i="1" dirty="0" smtClean="0">
                <a:solidFill>
                  <a:srgbClr val="FF0000"/>
                </a:solidFill>
                <a:effectLst>
                  <a:outerShdw blurRad="38100" dist="38100" dir="2700000" algn="tl">
                    <a:srgbClr val="000000">
                      <a:alpha val="43137"/>
                    </a:srgbClr>
                  </a:outerShdw>
                </a:effectLst>
              </a:rPr>
              <a:t>*</a:t>
            </a:r>
            <a:r>
              <a:rPr lang="zh-CN" altLang="en-US" sz="1600" b="1" i="1" dirty="0" smtClean="0">
                <a:solidFill>
                  <a:srgbClr val="FF0000"/>
                </a:solidFill>
                <a:effectLst>
                  <a:outerShdw blurRad="38100" dist="38100" dir="2700000" algn="tl">
                    <a:srgbClr val="000000">
                      <a:alpha val="43137"/>
                    </a:srgbClr>
                  </a:outerShdw>
                </a:effectLst>
              </a:rPr>
              <a:t>物理性阻断剂效</a:t>
            </a:r>
            <a:endParaRPr lang="en-US" altLang="zh-CN" sz="1600" b="1" i="1" dirty="0" smtClean="0">
              <a:solidFill>
                <a:srgbClr val="FF0000"/>
              </a:solidFill>
              <a:effectLst>
                <a:outerShdw blurRad="38100" dist="38100" dir="2700000" algn="tl">
                  <a:srgbClr val="000000">
                    <a:alpha val="43137"/>
                  </a:srgbClr>
                </a:outerShdw>
              </a:effectLst>
            </a:endParaRPr>
          </a:p>
          <a:p>
            <a:pPr algn="ctr"/>
            <a:r>
              <a:rPr lang="zh-CN" altLang="en-US" sz="1600" b="1" i="1" dirty="0" smtClean="0">
                <a:solidFill>
                  <a:srgbClr val="FF0000"/>
                </a:solidFill>
                <a:effectLst>
                  <a:outerShdw blurRad="38100" dist="38100" dir="2700000" algn="tl">
                    <a:srgbClr val="000000">
                      <a:alpha val="43137"/>
                    </a:srgbClr>
                  </a:outerShdw>
                </a:effectLst>
              </a:rPr>
              <a:t>果显著的理由</a:t>
            </a:r>
            <a:r>
              <a:rPr lang="en-US" altLang="zh-CN" sz="1600" b="1" i="1" dirty="0" smtClean="0">
                <a:solidFill>
                  <a:srgbClr val="FF0000"/>
                </a:solidFill>
                <a:effectLst>
                  <a:outerShdw blurRad="38100" dist="38100" dir="2700000" algn="tl">
                    <a:srgbClr val="000000">
                      <a:alpha val="43137"/>
                    </a:srgbClr>
                  </a:outerShdw>
                </a:effectLst>
              </a:rPr>
              <a:t>?</a:t>
            </a:r>
            <a:endParaRPr lang="ko-KR" altLang="en-US" sz="1600" b="1" i="1" dirty="0">
              <a:solidFill>
                <a:srgbClr val="FF0000"/>
              </a:solidFill>
              <a:effectLst>
                <a:outerShdw blurRad="38100" dist="38100" dir="2700000" algn="tl">
                  <a:srgbClr val="000000">
                    <a:alpha val="43137"/>
                  </a:srgbClr>
                </a:outerShdw>
              </a:effectLst>
            </a:endParaRPr>
          </a:p>
        </p:txBody>
      </p:sp>
      <p:cxnSp>
        <p:nvCxnSpPr>
          <p:cNvPr id="13" name="직선 연결선 12"/>
          <p:cNvCxnSpPr/>
          <p:nvPr/>
        </p:nvCxnSpPr>
        <p:spPr>
          <a:xfrm flipV="1">
            <a:off x="257624" y="4772189"/>
            <a:ext cx="8645025" cy="5748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직사각형 16"/>
          <p:cNvSpPr/>
          <p:nvPr/>
        </p:nvSpPr>
        <p:spPr>
          <a:xfrm>
            <a:off x="4932040" y="4941168"/>
            <a:ext cx="4085764" cy="1569660"/>
          </a:xfrm>
          <a:prstGeom prst="rect">
            <a:avLst/>
          </a:prstGeom>
        </p:spPr>
        <p:txBody>
          <a:bodyPr wrap="square">
            <a:spAutoFit/>
          </a:bodyPr>
          <a:lstStyle/>
          <a:p>
            <a:r>
              <a:rPr lang="en-US" altLang="zh-CN" sz="1200" b="1" dirty="0" smtClean="0"/>
              <a:t>1. </a:t>
            </a:r>
            <a:r>
              <a:rPr lang="zh-CN" altLang="en-US" sz="1200" b="1" dirty="0" smtClean="0"/>
              <a:t>物理性阻断剂是将照射在皮肤上的紫外线</a:t>
            </a:r>
            <a:endParaRPr lang="zh-CN" altLang="en-US" sz="1200" dirty="0" smtClean="0"/>
          </a:p>
          <a:p>
            <a:r>
              <a:rPr lang="zh-CN" altLang="en-US" sz="1200" b="1" dirty="0" smtClean="0"/>
              <a:t>   反射出去来实现紫外线的阻断。</a:t>
            </a:r>
            <a:endParaRPr lang="en-US" altLang="zh-CN" sz="1200" b="1" dirty="0" smtClean="0"/>
          </a:p>
          <a:p>
            <a:endParaRPr lang="en-US" altLang="zh-CN" sz="1200" b="1" dirty="0" smtClean="0"/>
          </a:p>
          <a:p>
            <a:r>
              <a:rPr lang="en-US" altLang="zh-CN" sz="1200" b="1" dirty="0" smtClean="0"/>
              <a:t>2. </a:t>
            </a:r>
            <a:r>
              <a:rPr lang="zh-CN" altLang="en-US" sz="1200" b="1" dirty="0" smtClean="0"/>
              <a:t>化学性阻断剂是吸收后将其转化为热能排出，</a:t>
            </a:r>
            <a:endParaRPr lang="en-US" altLang="zh-CN" sz="1200" b="1" dirty="0" smtClean="0"/>
          </a:p>
          <a:p>
            <a:r>
              <a:rPr lang="en-US" altLang="zh-CN" sz="1200" b="1" dirty="0" smtClean="0"/>
              <a:t>   </a:t>
            </a:r>
            <a:r>
              <a:rPr lang="zh-CN" altLang="en-US" sz="1200" b="1" dirty="0" smtClean="0"/>
              <a:t>此时产生的热就 成为皮肤老化的元凶，</a:t>
            </a:r>
            <a:endParaRPr lang="en-US" altLang="zh-CN" sz="1200" b="1" dirty="0" smtClean="0"/>
          </a:p>
          <a:p>
            <a:r>
              <a:rPr lang="en-US" altLang="zh-CN" sz="1200" b="1" dirty="0" smtClean="0"/>
              <a:t>   </a:t>
            </a:r>
            <a:r>
              <a:rPr lang="zh-CN" altLang="en-US" sz="1200" b="1" dirty="0" smtClean="0"/>
              <a:t>各种化学成分还会给皮肤带来刺激。</a:t>
            </a:r>
            <a:endParaRPr lang="zh-CN" altLang="en-US" sz="1200" dirty="0" smtClean="0"/>
          </a:p>
          <a:p>
            <a:r>
              <a:rPr lang="zh-CN" altLang="en-US" sz="1200" b="1" dirty="0" smtClean="0"/>
              <a:t>   紫外线最短效果也相对降低。</a:t>
            </a:r>
            <a:endParaRPr lang="zh-CN" altLang="en-US" sz="1200" dirty="0" smtClean="0"/>
          </a:p>
          <a:p>
            <a:endParaRPr lang="zh-CN" altLang="en-US" sz="1200" dirty="0" smtClean="0"/>
          </a:p>
        </p:txBody>
      </p:sp>
      <p:pic>
        <p:nvPicPr>
          <p:cNvPr id="18" name="그림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3528" y="1340768"/>
            <a:ext cx="1877732" cy="1449677"/>
          </a:xfrm>
          <a:prstGeom prst="rect">
            <a:avLst/>
          </a:prstGeom>
        </p:spPr>
      </p:pic>
      <p:pic>
        <p:nvPicPr>
          <p:cNvPr id="19" name="그림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39752" y="1340768"/>
            <a:ext cx="2111772" cy="1432166"/>
          </a:xfrm>
          <a:prstGeom prst="rect">
            <a:avLst/>
          </a:prstGeom>
        </p:spPr>
      </p:pic>
      <p:sp>
        <p:nvSpPr>
          <p:cNvPr id="23" name="직사각형 22"/>
          <p:cNvSpPr/>
          <p:nvPr/>
        </p:nvSpPr>
        <p:spPr>
          <a:xfrm>
            <a:off x="321083" y="682252"/>
            <a:ext cx="3221598" cy="400110"/>
          </a:xfrm>
          <a:prstGeom prst="rect">
            <a:avLst/>
          </a:prstGeom>
        </p:spPr>
        <p:txBody>
          <a:bodyPr wrap="square">
            <a:spAutoFit/>
          </a:bodyPr>
          <a:lstStyle/>
          <a:p>
            <a:r>
              <a:rPr lang="en-US" altLang="ko-KR" sz="2000" b="1" dirty="0" smtClean="0">
                <a:solidFill>
                  <a:srgbClr val="008080"/>
                </a:solidFill>
                <a:effectLst>
                  <a:outerShdw blurRad="38100" dist="38100" dir="2700000" algn="tl">
                    <a:srgbClr val="000000">
                      <a:alpha val="43137"/>
                    </a:srgbClr>
                  </a:outerShdw>
                </a:effectLst>
              </a:rPr>
              <a:t>1)</a:t>
            </a:r>
            <a:r>
              <a:rPr lang="ko-KR" altLang="en-US" sz="2000" b="1" dirty="0" err="1" smtClean="0">
                <a:solidFill>
                  <a:srgbClr val="008080"/>
                </a:solidFill>
                <a:effectLst>
                  <a:outerShdw blurRad="38100" dist="38100" dir="2700000" algn="tl">
                    <a:srgbClr val="000000">
                      <a:alpha val="43137"/>
                    </a:srgbClr>
                  </a:outerShdw>
                </a:effectLst>
              </a:rPr>
              <a:t>锌氧化层</a:t>
            </a:r>
            <a:endParaRPr lang="en-US" altLang="ko-KR" sz="2000" b="1" kern="1400" dirty="0">
              <a:solidFill>
                <a:srgbClr val="008080"/>
              </a:solidFill>
              <a:effectLst>
                <a:outerShdw blurRad="38100" dist="38100" dir="2700000" algn="tl">
                  <a:srgbClr val="000000">
                    <a:alpha val="43137"/>
                  </a:srgbClr>
                </a:outerShdw>
              </a:effectLst>
              <a:latin typeface="나눔고딕" pitchFamily="50" charset="-127"/>
              <a:ea typeface="나눔고딕" pitchFamily="50" charset="-127"/>
            </a:endParaRPr>
          </a:p>
        </p:txBody>
      </p:sp>
      <p:sp>
        <p:nvSpPr>
          <p:cNvPr id="24" name="직사각형 23"/>
          <p:cNvSpPr/>
          <p:nvPr/>
        </p:nvSpPr>
        <p:spPr>
          <a:xfrm>
            <a:off x="4869667" y="769352"/>
            <a:ext cx="3221598" cy="400110"/>
          </a:xfrm>
          <a:prstGeom prst="rect">
            <a:avLst/>
          </a:prstGeom>
        </p:spPr>
        <p:txBody>
          <a:bodyPr wrap="square">
            <a:spAutoFit/>
          </a:bodyPr>
          <a:lstStyle/>
          <a:p>
            <a:r>
              <a:rPr lang="en-US" altLang="ko-KR" sz="2000" b="1" dirty="0" smtClean="0">
                <a:solidFill>
                  <a:srgbClr val="008080"/>
                </a:solidFill>
                <a:effectLst>
                  <a:outerShdw blurRad="38100" dist="38100" dir="2700000" algn="tl">
                    <a:srgbClr val="000000">
                      <a:alpha val="43137"/>
                    </a:srgbClr>
                  </a:outerShdw>
                </a:effectLst>
              </a:rPr>
              <a:t>2)</a:t>
            </a:r>
            <a:r>
              <a:rPr lang="ko-KR" altLang="en-US" sz="2000" b="1" dirty="0" err="1" smtClean="0">
                <a:solidFill>
                  <a:srgbClr val="008080"/>
                </a:solidFill>
                <a:effectLst>
                  <a:outerShdw blurRad="38100" dist="38100" dir="2700000" algn="tl">
                    <a:srgbClr val="000000">
                      <a:alpha val="43137"/>
                    </a:srgbClr>
                  </a:outerShdw>
                </a:effectLst>
              </a:rPr>
              <a:t>钛氧化层</a:t>
            </a:r>
            <a:endParaRPr lang="en-US" altLang="ko-KR" sz="2000" b="1" kern="1400" dirty="0">
              <a:solidFill>
                <a:srgbClr val="008080"/>
              </a:solidFill>
              <a:effectLst>
                <a:outerShdw blurRad="38100" dist="38100" dir="2700000" algn="tl">
                  <a:srgbClr val="000000">
                    <a:alpha val="43137"/>
                  </a:srgbClr>
                </a:outerShdw>
              </a:effectLst>
              <a:latin typeface="나눔고딕" pitchFamily="50" charset="-127"/>
              <a:ea typeface="나눔고딕" pitchFamily="50" charset="-127"/>
            </a:endParaRPr>
          </a:p>
        </p:txBody>
      </p:sp>
      <p:sp>
        <p:nvSpPr>
          <p:cNvPr id="26" name="직사각형 25"/>
          <p:cNvSpPr/>
          <p:nvPr/>
        </p:nvSpPr>
        <p:spPr>
          <a:xfrm>
            <a:off x="7624" y="6614687"/>
            <a:ext cx="10513168" cy="246221"/>
          </a:xfrm>
          <a:prstGeom prst="rect">
            <a:avLst/>
          </a:prstGeom>
        </p:spPr>
        <p:txBody>
          <a:bodyPr wrap="square">
            <a:spAutoFit/>
          </a:bodyPr>
          <a:lstStyle/>
          <a:p>
            <a:r>
              <a:rPr lang="en-US" altLang="zh-CN" sz="1000" b="1" i="1" spc="100" dirty="0" smtClean="0">
                <a:solidFill>
                  <a:schemeClr val="bg1"/>
                </a:solidFill>
              </a:rPr>
              <a:t>Ami </a:t>
            </a:r>
            <a:r>
              <a:rPr lang="zh-CN" altLang="en-US" sz="1000" b="1" i="1" spc="100" dirty="0" smtClean="0">
                <a:solidFill>
                  <a:schemeClr val="bg1"/>
                </a:solidFill>
              </a:rPr>
              <a:t>一</a:t>
            </a:r>
            <a:r>
              <a:rPr lang="zh-CN" altLang="en-US" sz="1000" b="1" i="1" spc="100" dirty="0">
                <a:solidFill>
                  <a:schemeClr val="bg1"/>
                </a:solidFill>
              </a:rPr>
              <a:t>词是为“朋友”之意的法语和有“细胞”之意的英</a:t>
            </a:r>
            <a:r>
              <a:rPr lang="zh-CN" altLang="en-US" sz="1000" b="1" i="1" spc="100" dirty="0" smtClean="0">
                <a:solidFill>
                  <a:schemeClr val="bg1"/>
                </a:solidFill>
              </a:rPr>
              <a:t>文 </a:t>
            </a:r>
            <a:r>
              <a:rPr lang="en-US" altLang="zh-CN" sz="1000" b="1" i="1" spc="100" dirty="0" smtClean="0">
                <a:solidFill>
                  <a:schemeClr val="bg1"/>
                </a:solidFill>
              </a:rPr>
              <a:t>cell </a:t>
            </a:r>
            <a:r>
              <a:rPr lang="zh-CN" altLang="en-US" sz="1000" b="1" i="1" spc="100" dirty="0" smtClean="0">
                <a:solidFill>
                  <a:schemeClr val="bg1"/>
                </a:solidFill>
              </a:rPr>
              <a:t>的</a:t>
            </a:r>
            <a:r>
              <a:rPr lang="zh-CN" altLang="en-US" sz="1000" b="1" i="1" spc="100" dirty="0">
                <a:solidFill>
                  <a:schemeClr val="bg1"/>
                </a:solidFill>
              </a:rPr>
              <a:t>合成词  蕴含着我们公司“想成为顾客最亲近的朋友”的经营哲学</a:t>
            </a:r>
            <a:endParaRPr lang="en-US" altLang="ko-KR" sz="1000" b="1" i="1" spc="100" dirty="0" smtClean="0">
              <a:solidFill>
                <a:schemeClr val="bg1"/>
              </a:solidFill>
            </a:endParaRPr>
          </a:p>
        </p:txBody>
      </p:sp>
      <p:sp>
        <p:nvSpPr>
          <p:cNvPr id="27" name="직사각형 26"/>
          <p:cNvSpPr/>
          <p:nvPr/>
        </p:nvSpPr>
        <p:spPr>
          <a:xfrm>
            <a:off x="144083" y="157286"/>
            <a:ext cx="1172116" cy="400110"/>
          </a:xfrm>
          <a:prstGeom prst="rect">
            <a:avLst/>
          </a:prstGeom>
        </p:spPr>
        <p:txBody>
          <a:bodyPr wrap="none">
            <a:spAutoFit/>
          </a:bodyPr>
          <a:lstStyle/>
          <a:p>
            <a:r>
              <a:rPr lang="ko-KR" altLang="en-US" sz="2000" b="1" dirty="0">
                <a:effectLst>
                  <a:outerShdw blurRad="38100" dist="38100" dir="2700000" algn="tl">
                    <a:srgbClr val="000000">
                      <a:alpha val="43137"/>
                    </a:srgbClr>
                  </a:outerShdw>
                </a:effectLst>
                <a:latin typeface="08서울남산체 EB" pitchFamily="18" charset="-127"/>
                <a:ea typeface="08서울남산체 EB" pitchFamily="18" charset="-127"/>
              </a:rPr>
              <a:t>主要成分</a:t>
            </a:r>
          </a:p>
        </p:txBody>
      </p:sp>
      <p:sp>
        <p:nvSpPr>
          <p:cNvPr id="28" name="직사각형 27"/>
          <p:cNvSpPr/>
          <p:nvPr/>
        </p:nvSpPr>
        <p:spPr>
          <a:xfrm>
            <a:off x="179512" y="2996952"/>
            <a:ext cx="4572000" cy="1815882"/>
          </a:xfrm>
          <a:prstGeom prst="rect">
            <a:avLst/>
          </a:prstGeom>
        </p:spPr>
        <p:txBody>
          <a:bodyPr>
            <a:spAutoFit/>
          </a:bodyPr>
          <a:lstStyle/>
          <a:p>
            <a:r>
              <a:rPr lang="en-US" altLang="zh-CN" sz="1400" dirty="0" smtClean="0"/>
              <a:t>-FDA</a:t>
            </a:r>
            <a:r>
              <a:rPr lang="zh-CN" altLang="en-US" sz="1400" dirty="0" smtClean="0"/>
              <a:t>认证</a:t>
            </a:r>
            <a:r>
              <a:rPr lang="en-US" altLang="zh-CN" sz="1400" dirty="0" smtClean="0"/>
              <a:t>,</a:t>
            </a:r>
            <a:r>
              <a:rPr lang="zh-CN" altLang="en-US" sz="1400" dirty="0" smtClean="0"/>
              <a:t>韩国食药厅认证的紫外线阻断成份</a:t>
            </a:r>
            <a:r>
              <a:rPr lang="en-US" altLang="zh-CN" sz="1400" dirty="0" smtClean="0"/>
              <a:t>.</a:t>
            </a:r>
          </a:p>
          <a:p>
            <a:r>
              <a:rPr lang="en-US" altLang="zh-CN" sz="1400" dirty="0" smtClean="0"/>
              <a:t>-</a:t>
            </a:r>
            <a:r>
              <a:rPr lang="zh-CN" altLang="en-US" sz="1400" dirty="0" smtClean="0"/>
              <a:t>物理性紫外线阻断原料</a:t>
            </a:r>
          </a:p>
          <a:p>
            <a:r>
              <a:rPr lang="en-US" altLang="zh-CN" sz="1400" dirty="0" smtClean="0"/>
              <a:t>-</a:t>
            </a:r>
            <a:r>
              <a:rPr lang="zh-CN" altLang="en-US" sz="1400" dirty="0" smtClean="0"/>
              <a:t>不仅可以阻断紫外线的辐射还可以分散可见光线</a:t>
            </a:r>
          </a:p>
          <a:p>
            <a:r>
              <a:rPr lang="en-US" altLang="zh-CN" sz="1400" dirty="0" smtClean="0"/>
              <a:t>-</a:t>
            </a:r>
            <a:r>
              <a:rPr lang="zh-CN" altLang="en-US" sz="1400" dirty="0" smtClean="0"/>
              <a:t>着色剂和防晒霜使用的矿物成份无机氧化物</a:t>
            </a:r>
            <a:r>
              <a:rPr lang="en-US" altLang="zh-CN" sz="1400" dirty="0" smtClean="0"/>
              <a:t>,</a:t>
            </a:r>
            <a:r>
              <a:rPr lang="zh-CN" altLang="en-US" sz="1400" dirty="0" smtClean="0"/>
              <a:t>对皮肤刺激   </a:t>
            </a:r>
            <a:endParaRPr lang="en-US" altLang="zh-CN" sz="1400" dirty="0" smtClean="0"/>
          </a:p>
          <a:p>
            <a:r>
              <a:rPr lang="en-US" altLang="zh-CN" sz="1400" dirty="0" smtClean="0"/>
              <a:t> </a:t>
            </a:r>
            <a:r>
              <a:rPr lang="zh-CN" altLang="en-US" sz="1400" dirty="0" smtClean="0"/>
              <a:t>较弱</a:t>
            </a:r>
          </a:p>
          <a:p>
            <a:r>
              <a:rPr lang="en-US" altLang="zh-CN" sz="1400" dirty="0" smtClean="0"/>
              <a:t>-</a:t>
            </a:r>
            <a:r>
              <a:rPr lang="zh-CN" altLang="en-US" sz="1400" dirty="0" smtClean="0"/>
              <a:t>有防止氧化的作用和隔离外部有害 环境 保护皮肤预防   损伤</a:t>
            </a:r>
          </a:p>
          <a:p>
            <a:r>
              <a:rPr lang="en-US" altLang="zh-CN" sz="1400" dirty="0" smtClean="0"/>
              <a:t>-</a:t>
            </a:r>
            <a:r>
              <a:rPr lang="zh-CN" altLang="en-US" sz="1400" dirty="0" smtClean="0"/>
              <a:t>镇定皮肤和抗氧化作用</a:t>
            </a:r>
            <a:endParaRPr lang="zh-CN" altLang="en-US" sz="1400" dirty="0"/>
          </a:p>
        </p:txBody>
      </p:sp>
    </p:spTree>
    <p:extLst>
      <p:ext uri="{BB962C8B-B14F-4D97-AF65-F5344CB8AC3E}">
        <p14:creationId xmlns:p14="http://schemas.microsoft.com/office/powerpoint/2010/main" val="3789973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115748"/>
            <a:ext cx="2160240" cy="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바닥글 개체 틀 1"/>
          <p:cNvSpPr>
            <a:spLocks noGrp="1"/>
          </p:cNvSpPr>
          <p:nvPr>
            <p:ph type="ftr" sz="quarter" idx="11"/>
          </p:nvPr>
        </p:nvSpPr>
        <p:spPr>
          <a:xfrm>
            <a:off x="3104765" y="6271861"/>
            <a:ext cx="2895600" cy="365125"/>
          </a:xfrm>
        </p:spPr>
        <p:txBody>
          <a:bodyPr/>
          <a:lstStyle/>
          <a:p>
            <a:r>
              <a:rPr lang="en-US" altLang="ko-KR" dirty="0" smtClean="0"/>
              <a:t>www.amicell.co.kr</a:t>
            </a:r>
            <a:endParaRPr lang="ko-KR" altLang="en-US" dirty="0"/>
          </a:p>
        </p:txBody>
      </p:sp>
      <p:pic>
        <p:nvPicPr>
          <p:cNvPr id="25"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0619" y="59016"/>
            <a:ext cx="479695" cy="467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직사각형 55"/>
          <p:cNvSpPr/>
          <p:nvPr/>
        </p:nvSpPr>
        <p:spPr>
          <a:xfrm>
            <a:off x="0" y="6605978"/>
            <a:ext cx="9143999" cy="2520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57" name="모서리가 둥근 직사각형 56"/>
          <p:cNvSpPr/>
          <p:nvPr/>
        </p:nvSpPr>
        <p:spPr>
          <a:xfrm>
            <a:off x="7692142" y="6370879"/>
            <a:ext cx="890163" cy="26749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latin typeface="Adobe Ming Std L" pitchFamily="18" charset="-128"/>
                <a:ea typeface="Adobe Ming Std L" pitchFamily="18" charset="-128"/>
              </a:rPr>
              <a:t>Amicell</a:t>
            </a:r>
            <a:endParaRPr lang="ko-KR" altLang="en-US" sz="1400" b="1" dirty="0">
              <a:latin typeface="Adobe Ming Std L" pitchFamily="18" charset="-128"/>
            </a:endParaRPr>
          </a:p>
        </p:txBody>
      </p:sp>
      <p:pic>
        <p:nvPicPr>
          <p:cNvPr id="5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9602" y="6370879"/>
            <a:ext cx="76014" cy="10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직사각형 20"/>
          <p:cNvSpPr/>
          <p:nvPr/>
        </p:nvSpPr>
        <p:spPr>
          <a:xfrm>
            <a:off x="-23973" y="556199"/>
            <a:ext cx="9167973"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b="1" dirty="0">
              <a:effectLst>
                <a:outerShdw blurRad="38100" dist="38100" dir="2700000" algn="tl">
                  <a:srgbClr val="000000">
                    <a:alpha val="43137"/>
                  </a:srgbClr>
                </a:outerShdw>
              </a:effectLst>
            </a:endParaRPr>
          </a:p>
        </p:txBody>
      </p:sp>
      <p:sp>
        <p:nvSpPr>
          <p:cNvPr id="4" name="직사각형 3"/>
          <p:cNvSpPr/>
          <p:nvPr/>
        </p:nvSpPr>
        <p:spPr>
          <a:xfrm>
            <a:off x="469311" y="3989963"/>
            <a:ext cx="3732429" cy="1815882"/>
          </a:xfrm>
          <a:prstGeom prst="rect">
            <a:avLst/>
          </a:prstGeom>
        </p:spPr>
        <p:txBody>
          <a:bodyPr wrap="square">
            <a:spAutoFit/>
          </a:bodyPr>
          <a:lstStyle/>
          <a:p>
            <a:pPr marL="285750" indent="-285750">
              <a:buFont typeface="Arial" pitchFamily="34" charset="0"/>
              <a:buChar char="•"/>
            </a:pPr>
            <a:r>
              <a:rPr lang="zh-CN" altLang="en-US" sz="1400" dirty="0" smtClean="0"/>
              <a:t>富</a:t>
            </a:r>
            <a:r>
              <a:rPr lang="zh-CN" altLang="en-US" sz="1400" dirty="0"/>
              <a:t>含丰富的维他命</a:t>
            </a:r>
            <a:r>
              <a:rPr lang="en-US" altLang="zh-CN" sz="1400" dirty="0"/>
              <a:t>A</a:t>
            </a:r>
            <a:r>
              <a:rPr lang="zh-CN" altLang="en-US" sz="1400" dirty="0"/>
              <a:t>和</a:t>
            </a:r>
            <a:r>
              <a:rPr lang="en-US" altLang="zh-CN" sz="1400" dirty="0"/>
              <a:t>E</a:t>
            </a:r>
            <a:r>
              <a:rPr lang="zh-CN" altLang="en-US" sz="1400" dirty="0"/>
              <a:t>，以及优秀的保湿效果</a:t>
            </a:r>
          </a:p>
          <a:p>
            <a:pPr marL="285750" indent="-285750">
              <a:buFont typeface="Arial" pitchFamily="34" charset="0"/>
              <a:buChar char="•"/>
            </a:pPr>
            <a:r>
              <a:rPr lang="zh-CN" altLang="en-US" sz="1400" dirty="0" smtClean="0"/>
              <a:t>富</a:t>
            </a:r>
            <a:r>
              <a:rPr lang="zh-CN" altLang="en-US" sz="1400" dirty="0"/>
              <a:t>含构成细胞的卵磷脂</a:t>
            </a:r>
            <a:r>
              <a:rPr lang="en-US" altLang="zh-CN" sz="1400" dirty="0"/>
              <a:t>,</a:t>
            </a:r>
            <a:r>
              <a:rPr lang="zh-CN" altLang="en-US" sz="1400" dirty="0"/>
              <a:t>有卓越的细胞再生功效</a:t>
            </a:r>
          </a:p>
          <a:p>
            <a:pPr marL="285750" indent="-285750">
              <a:buFont typeface="Arial" pitchFamily="34" charset="0"/>
              <a:buChar char="•"/>
            </a:pPr>
            <a:r>
              <a:rPr lang="zh-CN" altLang="en-US" sz="1400" dirty="0" smtClean="0"/>
              <a:t>显</a:t>
            </a:r>
            <a:r>
              <a:rPr lang="zh-CN" altLang="en-US" sz="1400" dirty="0"/>
              <a:t>著的皮肤镇静功效</a:t>
            </a:r>
            <a:r>
              <a:rPr lang="en-US" altLang="zh-CN" sz="1400" dirty="0"/>
              <a:t>,</a:t>
            </a:r>
            <a:r>
              <a:rPr lang="zh-CN" altLang="en-US" sz="1400" dirty="0"/>
              <a:t>不容易引</a:t>
            </a:r>
            <a:r>
              <a:rPr lang="zh-CN" altLang="en-US" sz="1400" dirty="0" smtClean="0"/>
              <a:t>起过敏</a:t>
            </a:r>
            <a:endParaRPr lang="zh-CN" altLang="en-US" sz="1400" dirty="0"/>
          </a:p>
          <a:p>
            <a:pPr marL="285750" indent="-285750">
              <a:buFont typeface="Arial" pitchFamily="34" charset="0"/>
              <a:buChar char="•"/>
            </a:pPr>
            <a:r>
              <a:rPr lang="zh-CN" altLang="en-US" sz="1400" dirty="0" smtClean="0"/>
              <a:t>无</a:t>
            </a:r>
            <a:r>
              <a:rPr lang="zh-CN" altLang="en-US" sz="1400" dirty="0"/>
              <a:t>论是敏感皮肤还是油性皮肤都可以放心使用</a:t>
            </a:r>
            <a:r>
              <a:rPr lang="en-US" altLang="zh-CN" sz="1400" dirty="0"/>
              <a:t>,</a:t>
            </a:r>
            <a:r>
              <a:rPr lang="zh-CN" altLang="en-US" sz="1400" dirty="0"/>
              <a:t>还有角质皮肤也同样适用</a:t>
            </a:r>
            <a:r>
              <a:rPr lang="en-US" altLang="zh-CN" sz="1400" dirty="0"/>
              <a:t>.</a:t>
            </a:r>
          </a:p>
          <a:p>
            <a:pPr marL="285750" indent="-285750" fontAlgn="base">
              <a:buFont typeface="Arial" pitchFamily="34" charset="0"/>
              <a:buChar char="•"/>
            </a:pPr>
            <a:endParaRPr lang="ko-KR" altLang="en-US" sz="1400" dirty="0"/>
          </a:p>
        </p:txBody>
      </p:sp>
      <p:pic>
        <p:nvPicPr>
          <p:cNvPr id="5" name="그림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034" y="1542876"/>
            <a:ext cx="2994982" cy="2199322"/>
          </a:xfrm>
          <a:prstGeom prst="rect">
            <a:avLst/>
          </a:prstGeom>
        </p:spPr>
      </p:pic>
      <p:pic>
        <p:nvPicPr>
          <p:cNvPr id="7" name="그림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44430" y="1561245"/>
            <a:ext cx="2423914" cy="2327062"/>
          </a:xfrm>
          <a:prstGeom prst="rect">
            <a:avLst/>
          </a:prstGeom>
        </p:spPr>
      </p:pic>
      <p:cxnSp>
        <p:nvCxnSpPr>
          <p:cNvPr id="16" name="직선 연결선 15"/>
          <p:cNvCxnSpPr/>
          <p:nvPr/>
        </p:nvCxnSpPr>
        <p:spPr>
          <a:xfrm flipH="1">
            <a:off x="4560013" y="692696"/>
            <a:ext cx="11986" cy="532859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직사각형 17"/>
          <p:cNvSpPr/>
          <p:nvPr/>
        </p:nvSpPr>
        <p:spPr>
          <a:xfrm>
            <a:off x="323528" y="692696"/>
            <a:ext cx="4277535" cy="646331"/>
          </a:xfrm>
          <a:prstGeom prst="rect">
            <a:avLst/>
          </a:prstGeom>
        </p:spPr>
        <p:txBody>
          <a:bodyPr wrap="square">
            <a:spAutoFit/>
          </a:bodyPr>
          <a:lstStyle/>
          <a:p>
            <a:r>
              <a:rPr lang="en-US" altLang="ko-KR" sz="2000" b="1" kern="1400" dirty="0" smtClean="0">
                <a:solidFill>
                  <a:srgbClr val="008080"/>
                </a:solidFill>
                <a:effectLst>
                  <a:outerShdw blurRad="38100" dist="38100" dir="2700000" algn="tl">
                    <a:srgbClr val="000000">
                      <a:alpha val="43137"/>
                    </a:srgbClr>
                  </a:outerShdw>
                </a:effectLst>
                <a:latin typeface="나눔고딕" pitchFamily="50" charset="-127"/>
                <a:ea typeface="나눔고딕" pitchFamily="50" charset="-127"/>
              </a:rPr>
              <a:t>3) </a:t>
            </a:r>
            <a:r>
              <a:rPr lang="ko-KR" altLang="en-US" sz="2000" b="1" dirty="0">
                <a:solidFill>
                  <a:srgbClr val="008080"/>
                </a:solidFill>
                <a:effectLst>
                  <a:outerShdw blurRad="38100" dist="38100" dir="2700000" algn="tl">
                    <a:srgbClr val="000000">
                      <a:alpha val="43137"/>
                    </a:srgbClr>
                  </a:outerShdw>
                </a:effectLst>
              </a:rPr>
              <a:t>葵花籽油</a:t>
            </a:r>
          </a:p>
          <a:p>
            <a:r>
              <a:rPr lang="en-US" altLang="ko-KR" sz="1600" b="1" kern="1400" dirty="0" smtClean="0">
                <a:solidFill>
                  <a:srgbClr val="008080"/>
                </a:solidFill>
                <a:effectLst>
                  <a:outerShdw blurRad="38100" dist="38100" dir="2700000" algn="tl">
                    <a:srgbClr val="000000">
                      <a:alpha val="43137"/>
                    </a:srgbClr>
                  </a:outerShdw>
                </a:effectLst>
                <a:latin typeface="나눔고딕" pitchFamily="50" charset="-127"/>
                <a:ea typeface="나눔고딕" pitchFamily="50" charset="-127"/>
              </a:rPr>
              <a:t>    Helianthus </a:t>
            </a:r>
            <a:r>
              <a:rPr lang="en-US" altLang="ko-KR" sz="1600" b="1" kern="1400" dirty="0" err="1" smtClean="0">
                <a:solidFill>
                  <a:srgbClr val="008080"/>
                </a:solidFill>
                <a:effectLst>
                  <a:outerShdw blurRad="38100" dist="38100" dir="2700000" algn="tl">
                    <a:srgbClr val="000000">
                      <a:alpha val="43137"/>
                    </a:srgbClr>
                  </a:outerShdw>
                </a:effectLst>
                <a:latin typeface="나눔고딕" pitchFamily="50" charset="-127"/>
                <a:ea typeface="나눔고딕" pitchFamily="50" charset="-127"/>
              </a:rPr>
              <a:t>Annuus</a:t>
            </a:r>
            <a:r>
              <a:rPr lang="en-US" altLang="ko-KR" sz="1600" b="1" kern="1400" dirty="0" smtClean="0">
                <a:solidFill>
                  <a:srgbClr val="008080"/>
                </a:solidFill>
                <a:effectLst>
                  <a:outerShdw blurRad="38100" dist="38100" dir="2700000" algn="tl">
                    <a:srgbClr val="000000">
                      <a:alpha val="43137"/>
                    </a:srgbClr>
                  </a:outerShdw>
                </a:effectLst>
                <a:latin typeface="나눔고딕" pitchFamily="50" charset="-127"/>
                <a:ea typeface="나눔고딕" pitchFamily="50" charset="-127"/>
              </a:rPr>
              <a:t>(Sunflower) Sees Oil</a:t>
            </a:r>
            <a:endParaRPr lang="en-US" altLang="ko-KR" sz="1600" b="1" kern="1400" dirty="0">
              <a:solidFill>
                <a:srgbClr val="008080"/>
              </a:solidFill>
              <a:effectLst>
                <a:outerShdw blurRad="38100" dist="38100" dir="2700000" algn="tl">
                  <a:srgbClr val="000000">
                    <a:alpha val="43137"/>
                  </a:srgbClr>
                </a:outerShdw>
              </a:effectLst>
              <a:latin typeface="나눔고딕" pitchFamily="50" charset="-127"/>
              <a:ea typeface="나눔고딕" pitchFamily="50" charset="-127"/>
            </a:endParaRPr>
          </a:p>
        </p:txBody>
      </p:sp>
      <p:sp>
        <p:nvSpPr>
          <p:cNvPr id="19" name="직사각형 18"/>
          <p:cNvSpPr/>
          <p:nvPr/>
        </p:nvSpPr>
        <p:spPr>
          <a:xfrm>
            <a:off x="4703677" y="692696"/>
            <a:ext cx="4440323" cy="707886"/>
          </a:xfrm>
          <a:prstGeom prst="rect">
            <a:avLst/>
          </a:prstGeom>
        </p:spPr>
        <p:txBody>
          <a:bodyPr wrap="square">
            <a:spAutoFit/>
          </a:bodyPr>
          <a:lstStyle/>
          <a:p>
            <a:r>
              <a:rPr lang="en-US" altLang="ko-KR" sz="2000" b="1" kern="1400" dirty="0">
                <a:solidFill>
                  <a:srgbClr val="008080"/>
                </a:solidFill>
                <a:effectLst>
                  <a:outerShdw blurRad="38100" dist="38100" dir="2700000" algn="tl">
                    <a:srgbClr val="000000">
                      <a:alpha val="43137"/>
                    </a:srgbClr>
                  </a:outerShdw>
                </a:effectLst>
                <a:latin typeface="나눔고딕" pitchFamily="50" charset="-127"/>
                <a:ea typeface="나눔고딕" pitchFamily="50" charset="-127"/>
              </a:rPr>
              <a:t>4</a:t>
            </a:r>
            <a:r>
              <a:rPr lang="en-US" altLang="ko-KR" sz="2000" b="1" kern="1400" dirty="0" smtClean="0">
                <a:solidFill>
                  <a:srgbClr val="008080"/>
                </a:solidFill>
                <a:effectLst>
                  <a:outerShdw blurRad="38100" dist="38100" dir="2700000" algn="tl">
                    <a:srgbClr val="000000">
                      <a:alpha val="43137"/>
                    </a:srgbClr>
                  </a:outerShdw>
                </a:effectLst>
                <a:latin typeface="나눔고딕" pitchFamily="50" charset="-127"/>
                <a:ea typeface="나눔고딕" pitchFamily="50" charset="-127"/>
              </a:rPr>
              <a:t>) </a:t>
            </a:r>
            <a:r>
              <a:rPr lang="zh-CN" altLang="en-US" sz="2000" b="1" dirty="0" smtClean="0">
                <a:solidFill>
                  <a:srgbClr val="008080"/>
                </a:solidFill>
                <a:effectLst>
                  <a:outerShdw blurRad="38100" dist="38100" dir="2700000" algn="tl">
                    <a:srgbClr val="000000">
                      <a:alpha val="43137"/>
                    </a:srgbClr>
                  </a:outerShdw>
                </a:effectLst>
              </a:rPr>
              <a:t>水解堇菜高浓缩液</a:t>
            </a:r>
          </a:p>
          <a:p>
            <a:r>
              <a:rPr lang="zh-CN" altLang="en-US" sz="2000" b="1" dirty="0" smtClean="0">
                <a:solidFill>
                  <a:srgbClr val="008080"/>
                </a:solidFill>
                <a:effectLst>
                  <a:outerShdw blurRad="38100" dist="38100" dir="2700000" algn="tl">
                    <a:srgbClr val="000000">
                      <a:alpha val="43137"/>
                    </a:srgbClr>
                  </a:outerShdw>
                </a:effectLst>
              </a:rPr>
              <a:t> </a:t>
            </a:r>
            <a:r>
              <a:rPr lang="en-US" altLang="ko-KR" sz="1600" b="1" kern="1400" dirty="0" smtClean="0">
                <a:solidFill>
                  <a:srgbClr val="008080"/>
                </a:solidFill>
                <a:effectLst>
                  <a:outerShdw blurRad="38100" dist="38100" dir="2700000" algn="tl">
                    <a:srgbClr val="000000">
                      <a:alpha val="43137"/>
                    </a:srgbClr>
                  </a:outerShdw>
                </a:effectLst>
                <a:latin typeface="나눔고딕" pitchFamily="50" charset="-127"/>
                <a:ea typeface="나눔고딕" pitchFamily="50" charset="-127"/>
              </a:rPr>
              <a:t>Hydrolyzes viola tricolor extract </a:t>
            </a:r>
          </a:p>
        </p:txBody>
      </p:sp>
      <p:sp>
        <p:nvSpPr>
          <p:cNvPr id="23" name="직사각형 22"/>
          <p:cNvSpPr/>
          <p:nvPr/>
        </p:nvSpPr>
        <p:spPr>
          <a:xfrm>
            <a:off x="7624" y="6614687"/>
            <a:ext cx="10513168" cy="246221"/>
          </a:xfrm>
          <a:prstGeom prst="rect">
            <a:avLst/>
          </a:prstGeom>
        </p:spPr>
        <p:txBody>
          <a:bodyPr wrap="square">
            <a:spAutoFit/>
          </a:bodyPr>
          <a:lstStyle/>
          <a:p>
            <a:r>
              <a:rPr lang="en-US" altLang="zh-CN" sz="1000" b="1" i="1" spc="100" dirty="0" smtClean="0">
                <a:solidFill>
                  <a:schemeClr val="bg1"/>
                </a:solidFill>
              </a:rPr>
              <a:t>Ami </a:t>
            </a:r>
            <a:r>
              <a:rPr lang="zh-CN" altLang="en-US" sz="1000" b="1" i="1" spc="100" dirty="0" smtClean="0">
                <a:solidFill>
                  <a:schemeClr val="bg1"/>
                </a:solidFill>
              </a:rPr>
              <a:t>一</a:t>
            </a:r>
            <a:r>
              <a:rPr lang="zh-CN" altLang="en-US" sz="1000" b="1" i="1" spc="100" dirty="0">
                <a:solidFill>
                  <a:schemeClr val="bg1"/>
                </a:solidFill>
              </a:rPr>
              <a:t>词是为“朋友”之意的法语和有“细胞”之意的英</a:t>
            </a:r>
            <a:r>
              <a:rPr lang="zh-CN" altLang="en-US" sz="1000" b="1" i="1" spc="100" dirty="0" smtClean="0">
                <a:solidFill>
                  <a:schemeClr val="bg1"/>
                </a:solidFill>
              </a:rPr>
              <a:t>文 </a:t>
            </a:r>
            <a:r>
              <a:rPr lang="en-US" altLang="zh-CN" sz="1000" b="1" i="1" spc="100" dirty="0" smtClean="0">
                <a:solidFill>
                  <a:schemeClr val="bg1"/>
                </a:solidFill>
              </a:rPr>
              <a:t>cell </a:t>
            </a:r>
            <a:r>
              <a:rPr lang="zh-CN" altLang="en-US" sz="1000" b="1" i="1" spc="100" dirty="0" smtClean="0">
                <a:solidFill>
                  <a:schemeClr val="bg1"/>
                </a:solidFill>
              </a:rPr>
              <a:t>的</a:t>
            </a:r>
            <a:r>
              <a:rPr lang="zh-CN" altLang="en-US" sz="1000" b="1" i="1" spc="100" dirty="0">
                <a:solidFill>
                  <a:schemeClr val="bg1"/>
                </a:solidFill>
              </a:rPr>
              <a:t>合成词  蕴含着我们公司“想成为顾客最亲近的朋友”的经营哲学</a:t>
            </a:r>
            <a:endParaRPr lang="en-US" altLang="ko-KR" sz="1000" b="1" i="1" spc="100" dirty="0" smtClean="0">
              <a:solidFill>
                <a:schemeClr val="bg1"/>
              </a:solidFill>
            </a:endParaRPr>
          </a:p>
        </p:txBody>
      </p:sp>
      <p:sp>
        <p:nvSpPr>
          <p:cNvPr id="24" name="직사각형 23"/>
          <p:cNvSpPr/>
          <p:nvPr/>
        </p:nvSpPr>
        <p:spPr>
          <a:xfrm>
            <a:off x="144083" y="157286"/>
            <a:ext cx="1172116" cy="400110"/>
          </a:xfrm>
          <a:prstGeom prst="rect">
            <a:avLst/>
          </a:prstGeom>
        </p:spPr>
        <p:txBody>
          <a:bodyPr wrap="none">
            <a:spAutoFit/>
          </a:bodyPr>
          <a:lstStyle/>
          <a:p>
            <a:r>
              <a:rPr lang="ko-KR" altLang="en-US" sz="2000" b="1" dirty="0">
                <a:effectLst>
                  <a:outerShdw blurRad="38100" dist="38100" dir="2700000" algn="tl">
                    <a:srgbClr val="000000">
                      <a:alpha val="43137"/>
                    </a:srgbClr>
                  </a:outerShdw>
                </a:effectLst>
                <a:latin typeface="08서울남산체 EB" pitchFamily="18" charset="-127"/>
                <a:ea typeface="08서울남산체 EB" pitchFamily="18" charset="-127"/>
              </a:rPr>
              <a:t>主要成分</a:t>
            </a:r>
          </a:p>
        </p:txBody>
      </p:sp>
      <p:sp>
        <p:nvSpPr>
          <p:cNvPr id="6" name="Rectangle 1"/>
          <p:cNvSpPr>
            <a:spLocks noChangeArrowheads="1"/>
          </p:cNvSpPr>
          <p:nvPr/>
        </p:nvSpPr>
        <p:spPr bwMode="auto">
          <a:xfrm>
            <a:off x="4967446" y="4368274"/>
            <a:ext cx="3637002" cy="1059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283" tIns="0" rIns="0" bIns="12696" numCol="1" anchor="ctr"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 typeface="Arial" pitchFamily="34" charset="0"/>
              <a:buChar char="•"/>
              <a:tabLst/>
            </a:pPr>
            <a:r>
              <a:rPr kumimoji="1" lang="en-US" altLang="ko-KR" sz="1200" dirty="0" smtClean="0">
                <a:latin typeface="나눔고딕" pitchFamily="50" charset="-127"/>
                <a:ea typeface="나눔고딕" pitchFamily="50" charset="-127"/>
                <a:cs typeface="굴림" pitchFamily="50" charset="-127"/>
              </a:rPr>
              <a:t> </a:t>
            </a:r>
            <a:r>
              <a:rPr kumimoji="1" lang="ko-KR" sz="1200" i="0" u="none" strike="noStrike" cap="none" normalizeH="0" baseline="0" dirty="0" err="1" smtClean="0">
                <a:ln>
                  <a:noFill/>
                </a:ln>
                <a:effectLst/>
                <a:latin typeface="나눔고딕" pitchFamily="50" charset="-127"/>
                <a:ea typeface="나눔고딕" pitchFamily="50" charset="-127"/>
                <a:cs typeface="굴림" pitchFamily="50" charset="-127"/>
              </a:rPr>
              <a:t>使用三色堇菜提取物具有强化保湿力功效</a:t>
            </a:r>
            <a:endParaRPr kumimoji="1" lang="ko-KR" sz="1200" i="0" u="none" strike="noStrike" cap="none" normalizeH="0" baseline="0" dirty="0" smtClean="0">
              <a:ln>
                <a:noFill/>
              </a:ln>
              <a:effectLst/>
              <a:latin typeface="나눔고딕" pitchFamily="50" charset="-127"/>
              <a:ea typeface="나눔고딕" pitchFamily="50" charset="-127"/>
              <a:cs typeface="굴림" pitchFamily="50" charset="-127"/>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1" lang="en-US" altLang="ko-KR" sz="1200" dirty="0" smtClean="0">
                <a:latin typeface="나눔고딕" pitchFamily="50" charset="-127"/>
                <a:ea typeface="나눔고딕" pitchFamily="50" charset="-127"/>
                <a:cs typeface="굴림" pitchFamily="50" charset="-127"/>
              </a:rPr>
              <a:t> </a:t>
            </a:r>
            <a:r>
              <a:rPr kumimoji="1" lang="ko-KR" sz="1400" i="0" u="none" strike="noStrike" cap="none" normalizeH="0" baseline="0" dirty="0" err="1" smtClean="0">
                <a:ln>
                  <a:noFill/>
                </a:ln>
                <a:effectLst/>
                <a:latin typeface="나눔고딕" pitchFamily="50" charset="-127"/>
                <a:ea typeface="나눔고딕" pitchFamily="50" charset="-127"/>
                <a:cs typeface="굴림" pitchFamily="50" charset="-127"/>
              </a:rPr>
              <a:t>富含大量的具有显著抗酸化力的类黄酮成份</a:t>
            </a:r>
            <a:r>
              <a:rPr kumimoji="1" lang="ko-KR" sz="1200" i="0" u="none" strike="noStrike" cap="none" normalizeH="0" baseline="0" dirty="0" smtClean="0">
                <a:ln>
                  <a:noFill/>
                </a:ln>
                <a:effectLst/>
                <a:latin typeface="나눔고딕" pitchFamily="50" charset="-127"/>
                <a:ea typeface="나눔고딕" pitchFamily="50" charset="-127"/>
                <a:cs typeface="굴림" pitchFamily="50" charset="-127"/>
              </a:rPr>
              <a:t>。</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1" lang="en-US" altLang="ko-KR" sz="1200" dirty="0" smtClean="0">
                <a:latin typeface="나눔고딕" pitchFamily="50" charset="-127"/>
                <a:ea typeface="나눔고딕" pitchFamily="50" charset="-127"/>
                <a:cs typeface="굴림" pitchFamily="50" charset="-127"/>
              </a:rPr>
              <a:t> </a:t>
            </a:r>
            <a:r>
              <a:rPr kumimoji="1" lang="ko-KR" sz="1200" i="0" u="none" strike="noStrike" cap="none" normalizeH="0" baseline="0" dirty="0" smtClean="0">
                <a:ln>
                  <a:noFill/>
                </a:ln>
                <a:effectLst/>
                <a:latin typeface="나눔고딕" pitchFamily="50" charset="-127"/>
                <a:ea typeface="나눔고딕" pitchFamily="50" charset="-127"/>
                <a:cs typeface="굴림" pitchFamily="50" charset="-127"/>
              </a:rPr>
              <a:t>祛除有害酸和自由基。</a:t>
            </a:r>
          </a:p>
          <a:p>
            <a:pPr marL="0" marR="0" lvl="0" indent="0" algn="l" defTabSz="914400" rtl="0" eaLnBrk="0" fontAlgn="t" latinLnBrk="0" hangingPunct="0">
              <a:lnSpc>
                <a:spcPct val="100000"/>
              </a:lnSpc>
              <a:spcBef>
                <a:spcPct val="0"/>
              </a:spcBef>
              <a:spcAft>
                <a:spcPct val="0"/>
              </a:spcAft>
              <a:buClrTx/>
              <a:buSzTx/>
              <a:buFont typeface="Arial" pitchFamily="34" charset="0"/>
              <a:buChar char="•"/>
              <a:tabLst/>
            </a:pPr>
            <a:r>
              <a:rPr kumimoji="1" lang="en-US" altLang="ko-KR" sz="1200" dirty="0" smtClean="0">
                <a:latin typeface="나눔고딕" pitchFamily="50" charset="-127"/>
                <a:ea typeface="나눔고딕" pitchFamily="50" charset="-127"/>
                <a:cs typeface="굴림" pitchFamily="50" charset="-127"/>
              </a:rPr>
              <a:t> </a:t>
            </a:r>
            <a:r>
              <a:rPr kumimoji="1" lang="ko-KR" sz="1200" i="0" u="none" strike="noStrike" cap="none" normalizeH="0" baseline="0" dirty="0" smtClean="0">
                <a:ln>
                  <a:noFill/>
                </a:ln>
                <a:effectLst/>
                <a:latin typeface="나눔고딕" pitchFamily="50" charset="-127"/>
                <a:ea typeface="나눔고딕" pitchFamily="50" charset="-127"/>
                <a:cs typeface="굴림" pitchFamily="50" charset="-127"/>
              </a:rPr>
              <a:t>预防皮肤酸性伤害。</a:t>
            </a:r>
            <a:r>
              <a:rPr kumimoji="1" lang="ko-KR" sz="1200" i="0" u="none" strike="noStrike" cap="none" normalizeH="0" baseline="0" dirty="0" smtClean="0">
                <a:ln>
                  <a:noFill/>
                </a:ln>
                <a:effectLst/>
                <a:latin typeface="Arial"/>
                <a:ea typeface="나눔고딕" pitchFamily="50" charset="-127"/>
                <a:cs typeface="굴림" pitchFamily="50" charset="-127"/>
              </a:rPr>
              <a:t> </a:t>
            </a:r>
            <a:r>
              <a:rPr kumimoji="1" lang="ko-KR" sz="1200" i="0" u="none" strike="noStrike" cap="none" normalizeH="0" baseline="0" dirty="0" smtClean="0">
                <a:ln>
                  <a:noFill/>
                </a:ln>
                <a:effectLst/>
                <a:latin typeface="나눔고딕" pitchFamily="50" charset="-127"/>
                <a:ea typeface="나눔고딕" pitchFamily="50" charset="-127"/>
                <a:cs typeface="굴림" pitchFamily="50" charset="-127"/>
              </a:rPr>
              <a:t> </a:t>
            </a:r>
            <a:endParaRPr kumimoji="1" lang="ko-KR" sz="1200" i="0" u="none" strike="noStrike" cap="none" normalizeH="0" baseline="0" dirty="0" smtClean="0">
              <a:ln>
                <a:noFill/>
              </a:ln>
              <a:effectLst/>
              <a:latin typeface="굴림" pitchFamily="50" charset="-127"/>
              <a:ea typeface="굴림" pitchFamily="50" charset="-127"/>
              <a:cs typeface="Meiryo" pitchFamily="34" charset="-128"/>
            </a:endParaRPr>
          </a:p>
          <a:p>
            <a:pPr marL="0" marR="0" lvl="0" indent="0" algn="l" defTabSz="914400" rtl="0" eaLnBrk="0" fontAlgn="base" latinLnBrk="0" hangingPunct="0">
              <a:lnSpc>
                <a:spcPct val="100000"/>
              </a:lnSpc>
              <a:spcBef>
                <a:spcPct val="0"/>
              </a:spcBef>
              <a:spcAft>
                <a:spcPct val="0"/>
              </a:spcAft>
              <a:buClrTx/>
              <a:buSzTx/>
              <a:tabLst/>
            </a:pPr>
            <a:r>
              <a:rPr kumimoji="1" lang="ko-KR" sz="900" b="0" i="0" u="none" strike="noStrike" cap="none" normalizeH="0" baseline="0" dirty="0" smtClean="0">
                <a:ln>
                  <a:noFill/>
                </a:ln>
                <a:solidFill>
                  <a:srgbClr val="333333"/>
                </a:solidFill>
                <a:effectLst/>
                <a:latin typeface="돋움" pitchFamily="50" charset="-127"/>
                <a:ea typeface="돋움" pitchFamily="50" charset="-127"/>
                <a:cs typeface="Meiryo" pitchFamily="34" charset="-128"/>
              </a:rPr>
              <a:t/>
            </a:r>
            <a:br>
              <a:rPr kumimoji="1" lang="ko-KR" sz="900" b="0" i="0" u="none" strike="noStrike" cap="none" normalizeH="0" baseline="0" dirty="0" smtClean="0">
                <a:ln>
                  <a:noFill/>
                </a:ln>
                <a:solidFill>
                  <a:srgbClr val="333333"/>
                </a:solidFill>
                <a:effectLst/>
                <a:latin typeface="돋움" pitchFamily="50" charset="-127"/>
                <a:ea typeface="돋움" pitchFamily="50" charset="-127"/>
                <a:cs typeface="Meiryo" pitchFamily="34" charset="-128"/>
              </a:rPr>
            </a:br>
            <a:endParaRPr kumimoji="1" lang="ko-KR" sz="900" b="0" i="0" u="none" strike="noStrike" cap="none" normalizeH="0" baseline="0" dirty="0" smtClean="0">
              <a:ln>
                <a:noFill/>
              </a:ln>
              <a:solidFill>
                <a:srgbClr val="333333"/>
              </a:solidFill>
              <a:effectLst/>
              <a:latin typeface="돋움" pitchFamily="50" charset="-127"/>
              <a:ea typeface="돋움" pitchFamily="50" charset="-127"/>
              <a:cs typeface="Meiryo" pitchFamily="34" charset="-128"/>
            </a:endParaRPr>
          </a:p>
        </p:txBody>
      </p:sp>
      <p:pic>
        <p:nvPicPr>
          <p:cNvPr id="1026" name="Picture 2" descr="http://mail.naver.com/readReceipt/notify/?img=LY%2BNW4el16msK6%2B5M60nhAJvMxI4p6twp6UdMqEZFx00M4KdKo%2BvMrulFzuwKqumtzFXp6UZKLl5WLl51zlqDBFdp6d5MreRhoRCW60op6wntzJR16F0Wzm5MrY51XU%3D.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4725" y="207963"/>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9725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2694</TotalTime>
  <Words>1579</Words>
  <Application>Microsoft Office PowerPoint</Application>
  <PresentationFormat>화면 슬라이드 쇼(4:3)</PresentationFormat>
  <Paragraphs>138</Paragraphs>
  <Slides>7</Slides>
  <Notes>6</Notes>
  <HiddenSlides>0</HiddenSlides>
  <MMClips>0</MMClips>
  <ScaleCrop>false</ScaleCrop>
  <HeadingPairs>
    <vt:vector size="4" baseType="variant">
      <vt:variant>
        <vt:lpstr>테마</vt:lpstr>
      </vt:variant>
      <vt:variant>
        <vt:i4>1</vt:i4>
      </vt:variant>
      <vt:variant>
        <vt:lpstr>슬라이드 제목</vt:lpstr>
      </vt:variant>
      <vt:variant>
        <vt:i4>7</vt:i4>
      </vt:variant>
    </vt:vector>
  </HeadingPairs>
  <TitlesOfParts>
    <vt:vector size="8" baseType="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admin</dc:creator>
  <cp:lastModifiedBy>마린</cp:lastModifiedBy>
  <cp:revision>185</cp:revision>
  <cp:lastPrinted>2015-01-21T07:02:02Z</cp:lastPrinted>
  <dcterms:created xsi:type="dcterms:W3CDTF">2015-01-14T06:25:05Z</dcterms:created>
  <dcterms:modified xsi:type="dcterms:W3CDTF">2015-04-09T09:11:08Z</dcterms:modified>
</cp:coreProperties>
</file>